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799" r:id="rId2"/>
    <p:sldId id="798" r:id="rId3"/>
    <p:sldId id="605" r:id="rId4"/>
    <p:sldId id="606" r:id="rId5"/>
    <p:sldId id="604" r:id="rId6"/>
    <p:sldId id="792" r:id="rId7"/>
    <p:sldId id="767" r:id="rId8"/>
    <p:sldId id="768" r:id="rId9"/>
    <p:sldId id="769" r:id="rId10"/>
    <p:sldId id="806" r:id="rId11"/>
    <p:sldId id="802" r:id="rId12"/>
    <p:sldId id="610" r:id="rId13"/>
    <p:sldId id="765" r:id="rId14"/>
    <p:sldId id="612" r:id="rId15"/>
    <p:sldId id="682" r:id="rId16"/>
    <p:sldId id="645" r:id="rId17"/>
    <p:sldId id="795" r:id="rId18"/>
    <p:sldId id="372" r:id="rId19"/>
    <p:sldId id="757" r:id="rId20"/>
    <p:sldId id="780" r:id="rId21"/>
    <p:sldId id="273" r:id="rId22"/>
    <p:sldId id="800" r:id="rId23"/>
    <p:sldId id="781" r:id="rId24"/>
    <p:sldId id="705" r:id="rId25"/>
    <p:sldId id="655" r:id="rId26"/>
    <p:sldId id="675" r:id="rId27"/>
    <p:sldId id="766" r:id="rId28"/>
    <p:sldId id="801" r:id="rId29"/>
    <p:sldId id="355" r:id="rId30"/>
    <p:sldId id="448" r:id="rId31"/>
    <p:sldId id="809" r:id="rId32"/>
    <p:sldId id="782" r:id="rId33"/>
    <p:sldId id="808" r:id="rId34"/>
    <p:sldId id="811" r:id="rId35"/>
    <p:sldId id="816" r:id="rId36"/>
    <p:sldId id="814" r:id="rId37"/>
    <p:sldId id="813" r:id="rId38"/>
    <p:sldId id="817" r:id="rId39"/>
    <p:sldId id="812" r:id="rId40"/>
    <p:sldId id="815" r:id="rId41"/>
    <p:sldId id="749" r:id="rId42"/>
    <p:sldId id="81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94665"/>
  </p:normalViewPr>
  <p:slideViewPr>
    <p:cSldViewPr snapToGrid="0">
      <p:cViewPr varScale="1">
        <p:scale>
          <a:sx n="76" d="100"/>
          <a:sy n="76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D21E-00E8-6441-938C-D7B1AC5A5267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55E8C-F048-1D4F-9F25-A55B757C6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F0858-CAE6-E94E-BB3C-5F332646C3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5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04813" y="739775"/>
            <a:ext cx="7686676" cy="4324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86793-3F5F-BC4A-8F3B-7CA1AB1277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E55E8C-F048-1D4F-9F25-A55B757C6B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7C74-85FF-9C3E-951A-BF23C8461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A96F4-C376-7302-5BC2-EDA545EA2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1F566-FD50-460A-6787-ECE4B5B8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C9E34-488E-A363-1F0F-B1A5AB18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CA9CB-4F2F-D3F3-5066-80BB196F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588D-BF22-CC1E-F8E4-85FC98FED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B289D-F569-A346-B3EC-68258AD84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DFDE6-4946-06F0-7212-DFDF2F89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E5B00-A864-7983-6D61-7B98B14E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3C588-8562-C7FC-7F5A-AC944A61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0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ECB6E-CD89-BE87-FCD8-79A2B655B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1E4B5-4161-8786-169D-78923CEB6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0EC10-4CCF-D165-8C2E-79875973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FA59D-984A-AD68-D02D-1428F466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958F-1CF7-FFCB-BD0B-F1B5E891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079038-58DD-4169-98A3-D1A04FC1C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2544" y="658872"/>
            <a:ext cx="9691255" cy="352339"/>
          </a:xfrm>
        </p:spPr>
        <p:txBody>
          <a:bodyPr>
            <a:noAutofit/>
          </a:bodyPr>
          <a:lstStyle>
            <a:lvl1pPr>
              <a:defRPr sz="2800">
                <a:solidFill>
                  <a:srgbClr val="2EC1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</a:t>
            </a:r>
            <a:r>
              <a:rPr lang="en-CH"/>
              <a:t>add </a:t>
            </a:r>
            <a:r>
              <a:rPr lang="en-US"/>
              <a:t>title</a:t>
            </a:r>
            <a:r>
              <a:rPr lang="en-CH"/>
              <a:t>  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EED73A7-E753-48AF-918E-F3E3195D2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2544" y="1321723"/>
            <a:ext cx="9691255" cy="44722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CH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FC847-98D0-4134-B877-0AC35DE8C4D5}"/>
              </a:ext>
            </a:extLst>
          </p:cNvPr>
          <p:cNvSpPr txBox="1"/>
          <p:nvPr userDrawn="1"/>
        </p:nvSpPr>
        <p:spPr>
          <a:xfrm>
            <a:off x="1662544" y="6236901"/>
            <a:ext cx="2898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easlcongress.eu                 </a:t>
            </a:r>
            <a:r>
              <a:rPr lang="en-CH" sz="1100">
                <a:solidFill>
                  <a:srgbClr val="2EC1E7"/>
                </a:solidFill>
                <a:latin typeface="HelveticaNeueLT Pro 55 Roman" panose="020B0604020202020204" pitchFamily="34" charset="0"/>
              </a:rPr>
              <a:t>#</a:t>
            </a:r>
            <a:r>
              <a:rPr lang="en-CH" sz="110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</a:t>
            </a:r>
          </a:p>
        </p:txBody>
      </p:sp>
      <p:pic>
        <p:nvPicPr>
          <p:cNvPr id="4" name="Picture 3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7D9FB158-0253-4170-A0C1-6D1E3AF84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3150" cy="68580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DFDC27C-FC8D-4404-97F3-BFA18D14E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21" y="6087826"/>
            <a:ext cx="2330982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4F90A4-F73E-498C-851B-5E1ADC49A3AD}"/>
              </a:ext>
            </a:extLst>
          </p:cNvPr>
          <p:cNvSpPr txBox="1"/>
          <p:nvPr userDrawn="1"/>
        </p:nvSpPr>
        <p:spPr>
          <a:xfrm>
            <a:off x="1662544" y="1670082"/>
            <a:ext cx="796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E3E6D4-ADCC-44D8-8761-6A7F3F09B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2544" y="658872"/>
            <a:ext cx="9691255" cy="352339"/>
          </a:xfrm>
        </p:spPr>
        <p:txBody>
          <a:bodyPr>
            <a:noAutofit/>
          </a:bodyPr>
          <a:lstStyle>
            <a:lvl1pPr>
              <a:defRPr sz="2800">
                <a:solidFill>
                  <a:srgbClr val="2EC1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</a:t>
            </a:r>
            <a:r>
              <a:rPr lang="en-CH"/>
              <a:t>add </a:t>
            </a:r>
            <a:r>
              <a:rPr lang="en-US"/>
              <a:t>title</a:t>
            </a:r>
            <a:r>
              <a:rPr lang="en-CH"/>
              <a:t>  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8AA5577-6BD7-477E-8327-2490143372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62544" y="1288715"/>
            <a:ext cx="4769016" cy="43418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H"/>
              <a:t>Click icon to a</a:t>
            </a:r>
            <a:r>
              <a:rPr lang="en-US"/>
              <a:t>dd </a:t>
            </a:r>
            <a:r>
              <a:rPr lang="en-CH"/>
              <a:t>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F39D89-ACC1-402A-85F0-87775D6C2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1745" y="1288715"/>
            <a:ext cx="4662054" cy="43418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H"/>
              <a:t>Click to add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BED8B-8DBD-45D4-9433-95A59603D8F6}"/>
              </a:ext>
            </a:extLst>
          </p:cNvPr>
          <p:cNvSpPr txBox="1"/>
          <p:nvPr userDrawn="1"/>
        </p:nvSpPr>
        <p:spPr>
          <a:xfrm>
            <a:off x="1662544" y="6236901"/>
            <a:ext cx="2898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10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easlcongress.eu                 </a:t>
            </a:r>
            <a:r>
              <a:rPr lang="en-CH" sz="1100">
                <a:solidFill>
                  <a:srgbClr val="2EC1E7"/>
                </a:solidFill>
                <a:latin typeface="HelveticaNeueLT Pro 55 Roman" panose="020B0604020202020204" pitchFamily="34" charset="0"/>
              </a:rPr>
              <a:t>#</a:t>
            </a:r>
            <a:r>
              <a:rPr lang="en-CH" sz="1100">
                <a:solidFill>
                  <a:srgbClr val="004B87"/>
                </a:solidFill>
                <a:latin typeface="HelveticaNeueLT Pro 55 Roman" panose="020B0604020202020204" pitchFamily="34" charset="0"/>
              </a:rPr>
              <a:t>EASLCongress</a:t>
            </a:r>
          </a:p>
        </p:txBody>
      </p:sp>
      <p:pic>
        <p:nvPicPr>
          <p:cNvPr id="12" name="Picture 11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F4C6CEE2-0540-44D4-BE5F-578277C43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3150" cy="68580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27785D32-A24B-44A2-B958-70FE30C7A8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21" y="6087826"/>
            <a:ext cx="2330982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D3C3-38E5-CAE6-0EE0-1F2554F93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3C929-67DC-36BB-DBCA-8F4915656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80FE6-450E-F4B5-8496-4C7C0248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7A449-3053-9F42-1A44-A2E6D6BE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59237-3E55-23E6-ACEE-695688F2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5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0329A-09EE-6A0B-13FB-5ABC6299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BE3C9-B1A7-6475-FBE9-EB7BC749B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FB19-197C-5DB7-7D17-3ED98765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74394-34E1-AAA2-CDCC-07F5357A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6650B-6A01-228D-0694-697B5C20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5078-D977-1820-3B6F-672C34A3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C63F2-1E0B-5CBE-07A8-0D215514F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ADC45-9120-7983-BAA9-8A29364A8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8D4A6-E618-BD66-F77D-EAD7BBAF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C84CB-426C-8F2B-A8E0-5A66115B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EF0B0-0799-36FB-2CD7-32F678D6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9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785B-34AB-7576-C258-7B785C7F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37BDA-2E8A-EDEA-5468-F1A4D8B1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18DB-11CA-E18F-B639-2896057C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C9F23-A980-AEA3-D9EA-00F8F6CD3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6B252-A64C-1ADC-40CA-0A1E9DAF1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0E3AD5-4A72-739D-A39F-24F6045F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4B372-0BA1-6717-F9FA-BF8D6DF0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A8919-AFD6-1C28-08F4-EB1757BD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CC9D-F7B2-8392-8A8B-1B418B32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E524D-32E8-3155-3CBB-39F064A2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E5980-BF53-4742-DF6A-DDBA4A5F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E648-E551-96DB-7B99-6C24F781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1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2E625-70B0-F5F3-6555-188B4202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BB90C-3C6A-FF23-7284-EFE1971E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1998D-565C-5DAC-4E13-3A8BAB04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BC49-E7B3-D7D0-174E-A6956D51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70F82-DF45-A451-26FC-7D396D048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3478E-D213-D7CB-5502-DBDE853F7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41F80-62AC-6406-E16D-51CAE131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49C02-8DA6-7EF8-9C39-65A5E658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28D4E-A990-F5A0-DB92-6213536C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D4A4-E8B6-797D-60D0-436E5601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9A0F3-F738-F702-EB7D-2CEBA7F20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004BF-B7FA-87BA-93D7-228970F0D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C5393-03A1-3582-57AE-9AEEE671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DC830-B873-DBB7-DC14-70C7BC76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04EE8-256D-325C-5140-85082F3E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9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1ECCE6-CAA9-5625-A109-4F25DDBA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D9C86-9E1B-078A-9057-9F3EAACE9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FB6B8-17BA-725A-05C6-708202FE0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94D0-E7DE-AF4C-BC85-14D80631FD0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9E419-E1FC-7F1F-3999-990D07BBA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9C22-FBAD-B85C-ACEF-479FC6B58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2191-1F1C-4A4D-AF6B-6CC067557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9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7BFF-78EC-ACAD-D42F-EC84EF29B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br>
              <a:rPr lang="en-IE" sz="4000" b="1" dirty="0">
                <a:solidFill>
                  <a:srgbClr val="17479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alcohol harms in Ireland</a:t>
            </a:r>
            <a:r>
              <a:rPr lang="en-IE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2023:</a:t>
            </a:r>
            <a:br>
              <a:rPr lang="en-IE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E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clinician’s view.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B451E-0624-36E1-F49C-D6DA5C82A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5738"/>
            <a:ext cx="9144000" cy="752061"/>
          </a:xfrm>
        </p:spPr>
        <p:txBody>
          <a:bodyPr/>
          <a:lstStyle/>
          <a:p>
            <a:r>
              <a:rPr lang="en-US" dirty="0"/>
              <a:t>Prof Frank Murray MD</a:t>
            </a:r>
          </a:p>
        </p:txBody>
      </p:sp>
    </p:spTree>
    <p:extLst>
      <p:ext uri="{BB962C8B-B14F-4D97-AF65-F5344CB8AC3E}">
        <p14:creationId xmlns:p14="http://schemas.microsoft.com/office/powerpoint/2010/main" val="99983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3D0B-E82C-EE96-85F8-83A065F6F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26611D1-2C79-78FB-3E7E-49230777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Sale of Alcohol Bill – a threat to progress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56568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5816-A943-5129-4EB3-2E36CBBD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Sale of Alcohol Bill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C278A-7E86-0E34-66CD-F2C12517B4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57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b="1" dirty="0">
              <a:solidFill>
                <a:srgbClr val="822327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Easier to get a license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Longer sales hours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Online sales: inadequate protections for underage individuals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Enforcement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393904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FB874-A045-3341-83F2-1F579DE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539" y="83128"/>
            <a:ext cx="7528955" cy="11044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Relative risk of death from alcohol is dose-related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A0D799-5D2C-1741-BE3A-D7DCD5659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77" y="1112322"/>
            <a:ext cx="5992562" cy="574567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421960-6C29-0341-9B3D-7FB8956CB29A}"/>
              </a:ext>
            </a:extLst>
          </p:cNvPr>
          <p:cNvSpPr txBox="1"/>
          <p:nvPr/>
        </p:nvSpPr>
        <p:spPr>
          <a:xfrm>
            <a:off x="10197547" y="5108713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Lancet 2018</a:t>
            </a:r>
          </a:p>
        </p:txBody>
      </p:sp>
    </p:spTree>
    <p:extLst>
      <p:ext uri="{BB962C8B-B14F-4D97-AF65-F5344CB8AC3E}">
        <p14:creationId xmlns:p14="http://schemas.microsoft.com/office/powerpoint/2010/main" val="1963373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90A6-F14E-EB41-B7C7-F4536F3A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1" y="119270"/>
            <a:ext cx="7188200" cy="1785730"/>
          </a:xfrm>
        </p:spPr>
        <p:txBody>
          <a:bodyPr/>
          <a:lstStyle/>
          <a:p>
            <a:r>
              <a:rPr lang="en-US" b="1" dirty="0"/>
              <a:t>Alcohol use increases mortality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94ABF9-8E5E-034F-8F1F-CE8FD4936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99" r="45415" b="10934"/>
          <a:stretch/>
        </p:blipFill>
        <p:spPr>
          <a:xfrm>
            <a:off x="4012221" y="1408670"/>
            <a:ext cx="5091381" cy="4917989"/>
          </a:xfrm>
        </p:spPr>
      </p:pic>
    </p:spTree>
    <p:extLst>
      <p:ext uri="{BB962C8B-B14F-4D97-AF65-F5344CB8AC3E}">
        <p14:creationId xmlns:p14="http://schemas.microsoft.com/office/powerpoint/2010/main" val="181319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D239-8673-D547-BB62-D319A5CE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Future years of life lost due to alcohol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EDA46C-9968-FA4F-AB21-A5EF7FA88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78" y="2133600"/>
            <a:ext cx="5846344" cy="37782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62D58-CF6D-0E4C-B721-D078403FDAD4}"/>
              </a:ext>
            </a:extLst>
          </p:cNvPr>
          <p:cNvSpPr txBox="1"/>
          <p:nvPr/>
        </p:nvSpPr>
        <p:spPr>
          <a:xfrm>
            <a:off x="8915401" y="584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39155-075D-E341-B73E-38B2D28B3EB4}"/>
              </a:ext>
            </a:extLst>
          </p:cNvPr>
          <p:cNvSpPr txBox="1"/>
          <p:nvPr/>
        </p:nvSpPr>
        <p:spPr>
          <a:xfrm>
            <a:off x="8915401" y="5842000"/>
            <a:ext cx="171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Lancet 2018</a:t>
            </a:r>
          </a:p>
        </p:txBody>
      </p:sp>
    </p:spTree>
    <p:extLst>
      <p:ext uri="{BB962C8B-B14F-4D97-AF65-F5344CB8AC3E}">
        <p14:creationId xmlns:p14="http://schemas.microsoft.com/office/powerpoint/2010/main" val="116833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92AE-9EE1-3140-B929-A3515B26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599" cy="183887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Low risk alcohol consumption guidelines:</a:t>
            </a:r>
            <a:br>
              <a:rPr lang="en-US" b="1" dirty="0"/>
            </a:br>
            <a:r>
              <a:rPr lang="en-US" b="1" dirty="0"/>
              <a:t>Ireland and UK differ.</a:t>
            </a:r>
            <a:br>
              <a:rPr lang="en-US" b="1" dirty="0"/>
            </a:br>
            <a:r>
              <a:rPr lang="en-US" b="1" dirty="0"/>
              <a:t>Irish guidelines outdated and not evidence-based.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6D277-DC16-AB4E-ABEE-E05C686F9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1175"/>
            <a:ext cx="5181600" cy="3935787"/>
          </a:xfrm>
        </p:spPr>
        <p:txBody>
          <a:bodyPr/>
          <a:lstStyle/>
          <a:p>
            <a:pPr algn="ctr"/>
            <a:r>
              <a:rPr lang="en-US" sz="3200" b="1" dirty="0"/>
              <a:t>Ireland</a:t>
            </a:r>
          </a:p>
          <a:p>
            <a:endParaRPr lang="en-US" dirty="0"/>
          </a:p>
          <a:p>
            <a:r>
              <a:rPr lang="en-US" dirty="0"/>
              <a:t>Men				</a:t>
            </a:r>
            <a:r>
              <a:rPr lang="en-US" b="1" dirty="0"/>
              <a:t>17</a:t>
            </a:r>
          </a:p>
          <a:p>
            <a:endParaRPr lang="en-US" dirty="0"/>
          </a:p>
          <a:p>
            <a:r>
              <a:rPr lang="en-US" dirty="0"/>
              <a:t>Women			</a:t>
            </a:r>
            <a:r>
              <a:rPr lang="en-US" b="1" dirty="0"/>
              <a:t>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21FA61-C83A-8440-869C-965B54602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1175"/>
            <a:ext cx="5181600" cy="3935788"/>
          </a:xfrm>
        </p:spPr>
        <p:txBody>
          <a:bodyPr/>
          <a:lstStyle/>
          <a:p>
            <a:pPr algn="ctr"/>
            <a:r>
              <a:rPr lang="en-US" sz="3200" b="1" dirty="0"/>
              <a:t>UK 2016</a:t>
            </a:r>
          </a:p>
          <a:p>
            <a:endParaRPr lang="en-US" dirty="0"/>
          </a:p>
          <a:p>
            <a:r>
              <a:rPr lang="en-US" dirty="0"/>
              <a:t>Men				</a:t>
            </a:r>
            <a:r>
              <a:rPr lang="en-US" b="1" dirty="0"/>
              <a:t>11</a:t>
            </a:r>
          </a:p>
          <a:p>
            <a:endParaRPr lang="en-US" dirty="0"/>
          </a:p>
          <a:p>
            <a:r>
              <a:rPr lang="en-US" dirty="0"/>
              <a:t>Women			</a:t>
            </a:r>
            <a:r>
              <a:rPr lang="en-US" b="1" dirty="0"/>
              <a:t>11</a:t>
            </a:r>
          </a:p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EADF1-1CCE-404B-A110-8320F1AE5D4A}"/>
              </a:ext>
            </a:extLst>
          </p:cNvPr>
          <p:cNvSpPr txBox="1"/>
          <p:nvPr/>
        </p:nvSpPr>
        <p:spPr>
          <a:xfrm>
            <a:off x="2212770" y="11400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AE5B6-7AA6-F720-C9DB-6E1B08750A4D}"/>
              </a:ext>
            </a:extLst>
          </p:cNvPr>
          <p:cNvSpPr txBox="1"/>
          <p:nvPr/>
        </p:nvSpPr>
        <p:spPr>
          <a:xfrm>
            <a:off x="1133062" y="4949687"/>
            <a:ext cx="3874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884/572 standard drinks per year</a:t>
            </a:r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6EF6D-2643-ABD3-1CD2-CC2CE8305283}"/>
              </a:ext>
            </a:extLst>
          </p:cNvPr>
          <p:cNvSpPr txBox="1"/>
          <p:nvPr/>
        </p:nvSpPr>
        <p:spPr>
          <a:xfrm>
            <a:off x="6321287" y="5552661"/>
            <a:ext cx="43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Important task to undertake modernization</a:t>
            </a:r>
          </a:p>
        </p:txBody>
      </p:sp>
    </p:spTree>
    <p:extLst>
      <p:ext uri="{BB962C8B-B14F-4D97-AF65-F5344CB8AC3E}">
        <p14:creationId xmlns:p14="http://schemas.microsoft.com/office/powerpoint/2010/main" val="3888984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4DB5-993F-1C4A-9866-341E5D9F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30" y="165314"/>
            <a:ext cx="9216572" cy="13964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Standard (alcoholic) Drinks.</a:t>
            </a:r>
            <a:br>
              <a:rPr lang="en-US" dirty="0"/>
            </a:br>
            <a:r>
              <a:rPr lang="en-US" dirty="0"/>
              <a:t>Most adults unaware!</a:t>
            </a:r>
            <a:br>
              <a:rPr lang="en-US" dirty="0"/>
            </a:br>
            <a:r>
              <a:rPr lang="en-US" dirty="0"/>
              <a:t>Most underestimate consumption!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7D52E-9565-274A-B14A-8F0F9EB59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27" y="1763699"/>
            <a:ext cx="9045844" cy="40806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1A2A2-3D31-504D-91D6-C62539AFCDA6}"/>
              </a:ext>
            </a:extLst>
          </p:cNvPr>
          <p:cNvSpPr txBox="1"/>
          <p:nvPr/>
        </p:nvSpPr>
        <p:spPr>
          <a:xfrm>
            <a:off x="2656764" y="6059607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Naggin</a:t>
            </a:r>
            <a:r>
              <a:rPr lang="en-US" dirty="0"/>
              <a:t> 		200ml</a:t>
            </a:r>
          </a:p>
          <a:p>
            <a:r>
              <a:rPr lang="en-US" dirty="0"/>
              <a:t>Shoulder 		350ml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BBC8313-CC42-9B41-8388-79471C3E4966}"/>
              </a:ext>
            </a:extLst>
          </p:cNvPr>
          <p:cNvSpPr/>
          <p:nvPr/>
        </p:nvSpPr>
        <p:spPr>
          <a:xfrm>
            <a:off x="8954815" y="2458792"/>
            <a:ext cx="651640" cy="7048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B986F5A-6C9D-C447-90CF-1ECCEE0A1454}"/>
              </a:ext>
            </a:extLst>
          </p:cNvPr>
          <p:cNvSpPr/>
          <p:nvPr/>
        </p:nvSpPr>
        <p:spPr>
          <a:xfrm>
            <a:off x="8954815" y="3783724"/>
            <a:ext cx="651640" cy="7357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91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86F9-08BA-40C9-AA3F-8F38BAE9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Alcohol consumption in Ireland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11D3B-AFC8-3950-D7A5-0390F27C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806</a:t>
            </a:r>
            <a:r>
              <a:rPr lang="en-IE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Standard Drinks per </a:t>
            </a:r>
            <a:r>
              <a:rPr lang="en-IE" sz="3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capita</a:t>
            </a:r>
            <a:r>
              <a:rPr lang="en-IE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&gt;15 years per year</a:t>
            </a:r>
          </a:p>
          <a:p>
            <a:pPr marL="0" indent="0" algn="l">
              <a:buNone/>
            </a:pPr>
            <a:endParaRPr lang="en-IE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IE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1075</a:t>
            </a:r>
            <a:r>
              <a:rPr lang="en-IE" sz="3200" dirty="0">
                <a:solidFill>
                  <a:srgbClr val="000000"/>
                </a:solidFill>
                <a:latin typeface="Calibri" panose="020F0502020204030204" pitchFamily="34" charset="0"/>
              </a:rPr>
              <a:t> Standard </a:t>
            </a:r>
            <a:r>
              <a:rPr lang="en-IE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Drinks per </a:t>
            </a:r>
            <a:r>
              <a:rPr lang="en-IE" sz="32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drinker</a:t>
            </a:r>
            <a:r>
              <a:rPr lang="en-IE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per year</a:t>
            </a:r>
          </a:p>
          <a:p>
            <a:endParaRPr lang="en-I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IE" sz="3200" dirty="0">
                <a:solidFill>
                  <a:srgbClr val="000000"/>
                </a:solidFill>
                <a:latin typeface="Calibri" panose="020F0502020204030204" pitchFamily="34" charset="0"/>
              </a:rPr>
              <a:t>i.</a:t>
            </a:r>
            <a:r>
              <a:rPr lang="en-IE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e. average drinker in Ireland consumes almost </a:t>
            </a:r>
            <a:r>
              <a:rPr lang="en-IE" sz="32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twice</a:t>
            </a:r>
            <a:r>
              <a:rPr lang="en-IE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UK low risk guideline levels</a:t>
            </a:r>
          </a:p>
          <a:p>
            <a:pPr marL="0" indent="0" algn="l">
              <a:buNone/>
            </a:pPr>
            <a:endParaRPr lang="en-IE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risk limits: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572/884 in Ireland</a:t>
            </a:r>
            <a:endParaRPr lang="en-IE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036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62C4-EBD7-9349-0046-3A73991B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/>
              <a:t>Annual alcohol use in Ireland is enormous</a:t>
            </a:r>
          </a:p>
        </p:txBody>
      </p:sp>
      <p:pic>
        <p:nvPicPr>
          <p:cNvPr id="6" name="Content Placeholder 5" descr="A picture containing text, drink, glass bottle, bottle&#10;&#10;Description automatically generated">
            <a:extLst>
              <a:ext uri="{FF2B5EF4-FFF2-40B4-BE49-F238E27FC236}">
                <a16:creationId xmlns:a16="http://schemas.microsoft.com/office/drawing/2014/main" id="{F53DE568-E325-41F7-B8BE-9D06C4F0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1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2F6F-5F1B-A044-92C9-AAC3DFB2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Who drinks what?</a:t>
            </a:r>
            <a:br>
              <a:rPr lang="en-US" b="1" dirty="0"/>
            </a:br>
            <a:r>
              <a:rPr lang="en-US" b="1" dirty="0"/>
              <a:t>Quarter of population consumes three quarters of alcohol!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7D1339-36BB-AE4B-9F88-B4BDA88E8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58" y="1538431"/>
            <a:ext cx="6834064" cy="5320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7B8A19-C39D-280F-2566-4C7B55CE4609}"/>
              </a:ext>
            </a:extLst>
          </p:cNvPr>
          <p:cNvSpPr txBox="1"/>
          <p:nvPr/>
        </p:nvSpPr>
        <p:spPr>
          <a:xfrm>
            <a:off x="8123582" y="5319569"/>
            <a:ext cx="3230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0" u="none" strike="noStrike" dirty="0">
                <a:solidFill>
                  <a:srgbClr val="0F1419"/>
                </a:solidFill>
                <a:effectLst/>
                <a:latin typeface="TwitterChirp"/>
              </a:rPr>
              <a:t>68% of revenue is from those drinking above guideline levels in England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0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29DA-7BE5-B1C2-3DC0-8E6FA23C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3" y="18255"/>
            <a:ext cx="11489634" cy="1325563"/>
          </a:xfrm>
        </p:spPr>
        <p:txBody>
          <a:bodyPr/>
          <a:lstStyle/>
          <a:p>
            <a:pPr algn="ctr"/>
            <a:r>
              <a:rPr lang="en-US" b="1" dirty="0"/>
              <a:t>Ireland scorecard in the global alcohol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62CC7-CEBD-C7F3-F84F-8EEB988AE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1690688"/>
            <a:ext cx="11489635" cy="4486275"/>
          </a:xfrm>
        </p:spPr>
        <p:txBody>
          <a:bodyPr numCol="2">
            <a:normAutofit fontScale="85000" lnSpcReduction="20000"/>
          </a:bodyPr>
          <a:lstStyle/>
          <a:p>
            <a:r>
              <a:rPr lang="en-US" b="1" dirty="0"/>
              <a:t>Ireland has done very well: PHAA 2018</a:t>
            </a:r>
          </a:p>
          <a:p>
            <a:endParaRPr lang="en-US" b="1" dirty="0"/>
          </a:p>
          <a:p>
            <a:r>
              <a:rPr lang="en-US" dirty="0"/>
              <a:t>Ireland is potentially stepping backwards: </a:t>
            </a:r>
            <a:r>
              <a:rPr lang="en-US" i="1" dirty="0"/>
              <a:t>Sale of Alcohol </a:t>
            </a:r>
            <a:r>
              <a:rPr lang="en-US" dirty="0"/>
              <a:t>Bill.</a:t>
            </a:r>
          </a:p>
          <a:p>
            <a:endParaRPr lang="en-US" dirty="0"/>
          </a:p>
          <a:p>
            <a:r>
              <a:rPr lang="en-US" dirty="0"/>
              <a:t>No one </a:t>
            </a:r>
            <a:r>
              <a:rPr lang="en-US" i="1" dirty="0"/>
              <a:t>responsible</a:t>
            </a:r>
            <a:r>
              <a:rPr lang="en-US" dirty="0"/>
              <a:t> for alcohol sales and harms Ireland.</a:t>
            </a:r>
          </a:p>
          <a:p>
            <a:r>
              <a:rPr lang="en-US" dirty="0"/>
              <a:t>No organization responsible for alcohol harms in Ireland.</a:t>
            </a:r>
          </a:p>
          <a:p>
            <a:endParaRPr lang="en-US" dirty="0"/>
          </a:p>
          <a:p>
            <a:r>
              <a:rPr lang="en-US" i="1" dirty="0"/>
              <a:t>Voices</a:t>
            </a:r>
            <a:r>
              <a:rPr lang="en-US" dirty="0"/>
              <a:t> of patients/others harmed not adequately heard</a:t>
            </a:r>
          </a:p>
          <a:p>
            <a:r>
              <a:rPr lang="en-US" dirty="0"/>
              <a:t>Little public anger re alcohol harms.</a:t>
            </a:r>
          </a:p>
          <a:p>
            <a:r>
              <a:rPr lang="en-US" dirty="0"/>
              <a:t>Alcohol </a:t>
            </a:r>
            <a:r>
              <a:rPr lang="en-US" i="1" dirty="0"/>
              <a:t>treatment</a:t>
            </a:r>
            <a:r>
              <a:rPr lang="en-US" dirty="0"/>
              <a:t> services inadequate.</a:t>
            </a:r>
          </a:p>
          <a:p>
            <a:r>
              <a:rPr lang="en-US" dirty="0"/>
              <a:t>No alcohol clinical </a:t>
            </a:r>
            <a:r>
              <a:rPr lang="en-US" i="1" dirty="0" err="1"/>
              <a:t>programme</a:t>
            </a:r>
            <a:r>
              <a:rPr lang="en-US" dirty="0"/>
              <a:t> in HSE.</a:t>
            </a:r>
          </a:p>
          <a:p>
            <a:endParaRPr lang="en-US" dirty="0"/>
          </a:p>
          <a:p>
            <a:r>
              <a:rPr lang="en-US" dirty="0"/>
              <a:t>Irish low risk alcohol </a:t>
            </a:r>
            <a:r>
              <a:rPr lang="en-US" i="1" dirty="0"/>
              <a:t>guidelines</a:t>
            </a:r>
            <a:r>
              <a:rPr lang="en-US" dirty="0"/>
              <a:t> outmoded and not evidence-based.</a:t>
            </a:r>
          </a:p>
          <a:p>
            <a:endParaRPr lang="en-US" dirty="0"/>
          </a:p>
          <a:p>
            <a:r>
              <a:rPr lang="en-US" dirty="0"/>
              <a:t>Awful </a:t>
            </a:r>
            <a:r>
              <a:rPr lang="en-US" dirty="0" err="1"/>
              <a:t>spectre</a:t>
            </a:r>
            <a:r>
              <a:rPr lang="en-US" dirty="0"/>
              <a:t> of childhood drinking and drunkenness in Ireland.</a:t>
            </a:r>
          </a:p>
          <a:p>
            <a:endParaRPr lang="en-US" dirty="0"/>
          </a:p>
          <a:p>
            <a:r>
              <a:rPr lang="en-US" dirty="0"/>
              <a:t>Powerful </a:t>
            </a:r>
            <a:r>
              <a:rPr lang="en-US" i="1" dirty="0"/>
              <a:t>lobbying</a:t>
            </a:r>
            <a:r>
              <a:rPr lang="en-US" dirty="0"/>
              <a:t> of alcohol industry.</a:t>
            </a:r>
          </a:p>
          <a:p>
            <a:r>
              <a:rPr lang="en-US" dirty="0"/>
              <a:t>Alcohol industry does not </a:t>
            </a:r>
            <a:r>
              <a:rPr lang="en-US" i="1" dirty="0"/>
              <a:t>pay</a:t>
            </a:r>
            <a:r>
              <a:rPr lang="en-US" dirty="0"/>
              <a:t> for the financial costs of alcohol consumption.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0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5503-21CB-87F3-DAFE-F4ACECDB8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Consequences of alcohol use in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2E0F-57EA-5161-4ED5-0536E3996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E" sz="2800" dirty="0"/>
          </a:p>
          <a:p>
            <a:pPr lvl="0"/>
            <a:r>
              <a:rPr lang="en-IE" sz="2800" dirty="0"/>
              <a:t>15% of Irish population have an Alcohol Use Disorder</a:t>
            </a:r>
            <a:endParaRPr lang="en-US" sz="2800" dirty="0"/>
          </a:p>
          <a:p>
            <a:pPr lvl="0"/>
            <a:r>
              <a:rPr lang="en-IE" sz="2800" dirty="0"/>
              <a:t>4 deaths from alcohol per day, 1547 annually</a:t>
            </a:r>
            <a:endParaRPr lang="en-US" sz="2800" dirty="0"/>
          </a:p>
          <a:p>
            <a:pPr lvl="0"/>
            <a:r>
              <a:rPr lang="en-IE" sz="2800" dirty="0"/>
              <a:t>&gt;11% of health care budget </a:t>
            </a:r>
            <a:endParaRPr lang="en-US" sz="2800" dirty="0"/>
          </a:p>
          <a:p>
            <a:pPr lvl="0"/>
            <a:r>
              <a:rPr lang="en-IE" dirty="0"/>
              <a:t>&gt;€3.7 billion costs to society, likely twice that amount if including harm to others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6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DC27-7BBF-4B56-10DD-A181441C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348343"/>
            <a:ext cx="10816771" cy="1342345"/>
          </a:xfrm>
        </p:spPr>
        <p:txBody>
          <a:bodyPr/>
          <a:lstStyle/>
          <a:p>
            <a:r>
              <a:rPr lang="en-US" dirty="0"/>
              <a:t>Alcohol consumption per capita &gt; 15y. Ireland.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019684-ADE3-69C1-7511-694B449EC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0" t="11184"/>
          <a:stretch/>
        </p:blipFill>
        <p:spPr>
          <a:xfrm>
            <a:off x="1242330" y="1690688"/>
            <a:ext cx="9406167" cy="4345101"/>
          </a:xfrm>
        </p:spPr>
      </p:pic>
    </p:spTree>
    <p:extLst>
      <p:ext uri="{BB962C8B-B14F-4D97-AF65-F5344CB8AC3E}">
        <p14:creationId xmlns:p14="http://schemas.microsoft.com/office/powerpoint/2010/main" val="257531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717" y="1"/>
            <a:ext cx="7845495" cy="1690689"/>
          </a:xfrm>
        </p:spPr>
        <p:txBody>
          <a:bodyPr>
            <a:normAutofit/>
          </a:bodyPr>
          <a:lstStyle/>
          <a:p>
            <a:r>
              <a:rPr lang="en-US" b="1" dirty="0"/>
              <a:t>Per capita consumption of alcohol 1960-2011: OECD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243917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861594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43D9-5FDF-6158-DFD1-853AA5A0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Children drinking alcohol and getting drunk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E447-4ED3-63C2-9515-FFA16DE6F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child protection issue</a:t>
            </a:r>
          </a:p>
          <a:p>
            <a:endParaRPr lang="en-US" dirty="0"/>
          </a:p>
          <a:p>
            <a:r>
              <a:rPr lang="en-US" dirty="0"/>
              <a:t>Levels high in Ireland</a:t>
            </a:r>
          </a:p>
          <a:p>
            <a:endParaRPr lang="en-US" dirty="0"/>
          </a:p>
          <a:p>
            <a:r>
              <a:rPr lang="en-US" dirty="0"/>
              <a:t>Widespread acceptance despite recognized harms</a:t>
            </a:r>
          </a:p>
        </p:txBody>
      </p:sp>
    </p:spTree>
    <p:extLst>
      <p:ext uri="{BB962C8B-B14F-4D97-AF65-F5344CB8AC3E}">
        <p14:creationId xmlns:p14="http://schemas.microsoft.com/office/powerpoint/2010/main" val="4064370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A0B5-7BE2-5149-A7E8-22B20946C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E" b="1" dirty="0"/>
              <a:t>Schoolchildren: </a:t>
            </a:r>
            <a:br>
              <a:rPr lang="en-IE" b="1" dirty="0"/>
            </a:br>
            <a:r>
              <a:rPr lang="en-IE" b="1" dirty="0"/>
              <a:t>ever consumed an alcoholic drink in their lifetime </a:t>
            </a:r>
            <a:br>
              <a:rPr lang="en-IE" b="1" dirty="0"/>
            </a:b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9A7A17-8481-5348-AC59-08F316D2E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484755"/>
            <a:ext cx="6591300" cy="3075940"/>
          </a:xfrm>
        </p:spPr>
      </p:pic>
    </p:spTree>
    <p:extLst>
      <p:ext uri="{BB962C8B-B14F-4D97-AF65-F5344CB8AC3E}">
        <p14:creationId xmlns:p14="http://schemas.microsoft.com/office/powerpoint/2010/main" val="3745539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D0A4-4659-1A48-88AB-F62A4583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57" y="946149"/>
            <a:ext cx="8625702" cy="3693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Most children in Ireland have been drunk or really drunk (%) by age 16 or 17 years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7A030F-94C3-F840-B85A-AFB609938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20586"/>
          <a:stretch/>
        </p:blipFill>
        <p:spPr>
          <a:xfrm>
            <a:off x="3678621" y="2911366"/>
            <a:ext cx="6257238" cy="300048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33A987-FCCB-76C9-4D0B-856009AB3866}"/>
              </a:ext>
            </a:extLst>
          </p:cNvPr>
          <p:cNvSpPr txBox="1"/>
          <p:nvPr/>
        </p:nvSpPr>
        <p:spPr>
          <a:xfrm>
            <a:off x="10416209" y="367085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4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D4AC-D991-7B44-B029-036FF8A2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Alcohol use in pregnancy in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5B285-B7EE-2747-B02F-386707EBD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Alcohol consumption in pregnancy: </a:t>
            </a:r>
            <a:r>
              <a:rPr lang="en-US" sz="3200" b="1" dirty="0"/>
              <a:t>no safe limit</a:t>
            </a:r>
          </a:p>
          <a:p>
            <a:endParaRPr lang="en-US" sz="3200" dirty="0"/>
          </a:p>
          <a:p>
            <a:r>
              <a:rPr lang="en-US" sz="3200" dirty="0"/>
              <a:t>FASD incidence unknown in Ireland, but estimated to be </a:t>
            </a:r>
            <a:r>
              <a:rPr lang="en-US" sz="3200" b="1" dirty="0"/>
              <a:t>third highest globally </a:t>
            </a:r>
            <a:r>
              <a:rPr lang="en-US" sz="3200" dirty="0"/>
              <a:t>by WHO..5%</a:t>
            </a:r>
          </a:p>
        </p:txBody>
      </p:sp>
    </p:spTree>
    <p:extLst>
      <p:ext uri="{BB962C8B-B14F-4D97-AF65-F5344CB8AC3E}">
        <p14:creationId xmlns:p14="http://schemas.microsoft.com/office/powerpoint/2010/main" val="383641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A61A-81F3-45A9-07E3-3223CF17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1547 deaths in Ireland attributable to alcohol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5B2639-04F9-6B04-B03C-54BF6F4C8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96381"/>
            <a:ext cx="10515600" cy="2409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41841-CFA2-70C8-DF27-C7162C9BE026}"/>
              </a:ext>
            </a:extLst>
          </p:cNvPr>
          <p:cNvSpPr txBox="1"/>
          <p:nvPr/>
        </p:nvSpPr>
        <p:spPr>
          <a:xfrm>
            <a:off x="954156" y="5206206"/>
            <a:ext cx="982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b="1" dirty="0">
                <a:solidFill>
                  <a:srgbClr val="565659"/>
                </a:solidFill>
                <a:effectLst/>
                <a:latin typeface="CircularStd"/>
              </a:rPr>
              <a:t>5% of all deaths in Ireland in 2019 were attributable to alcohol </a:t>
            </a:r>
            <a:endParaRPr lang="en-IE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0365F-BFA5-9CDC-BCF8-52F5BC612189}"/>
              </a:ext>
            </a:extLst>
          </p:cNvPr>
          <p:cNvSpPr txBox="1"/>
          <p:nvPr/>
        </p:nvSpPr>
        <p:spPr>
          <a:xfrm>
            <a:off x="8839199" y="5809129"/>
            <a:ext cx="136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Zubair Kabir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65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DC27-7BBF-4B56-10DD-A181441C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348343"/>
            <a:ext cx="10816771" cy="1342345"/>
          </a:xfrm>
        </p:spPr>
        <p:txBody>
          <a:bodyPr/>
          <a:lstStyle/>
          <a:p>
            <a:r>
              <a:rPr lang="en-US" dirty="0"/>
              <a:t>Alcohol consumption per capita &gt; 15y. Ireland.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019684-ADE3-69C1-7511-694B449EC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0" t="11184"/>
          <a:stretch/>
        </p:blipFill>
        <p:spPr>
          <a:xfrm>
            <a:off x="1242330" y="1690688"/>
            <a:ext cx="9406167" cy="4345101"/>
          </a:xfrm>
        </p:spPr>
      </p:pic>
    </p:spTree>
    <p:extLst>
      <p:ext uri="{BB962C8B-B14F-4D97-AF65-F5344CB8AC3E}">
        <p14:creationId xmlns:p14="http://schemas.microsoft.com/office/powerpoint/2010/main" val="915960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283" y="261258"/>
            <a:ext cx="7475517" cy="1511559"/>
          </a:xfrm>
        </p:spPr>
        <p:txBody>
          <a:bodyPr>
            <a:normAutofit/>
          </a:bodyPr>
          <a:lstStyle/>
          <a:p>
            <a:r>
              <a:rPr lang="en-US" b="1" dirty="0"/>
              <a:t>Death rate due to cirrhosis in Ireland triples</a:t>
            </a:r>
          </a:p>
        </p:txBody>
      </p:sp>
      <p:pic>
        <p:nvPicPr>
          <p:cNvPr id="4" name="Content Placeholder 3" descr="Screen Shot 2012-10-29 at 21.19.30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83366" y="2133600"/>
            <a:ext cx="6358769" cy="3778250"/>
          </a:xfrm>
        </p:spPr>
      </p:pic>
    </p:spTree>
    <p:extLst>
      <p:ext uri="{BB962C8B-B14F-4D97-AF65-F5344CB8AC3E}">
        <p14:creationId xmlns:p14="http://schemas.microsoft.com/office/powerpoint/2010/main" val="135547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C4FC-9482-9D49-A5C2-AA48FD9F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/>
              <a:t>Boy (13) drowned while trying to save friend</a:t>
            </a:r>
            <a:br>
              <a:rPr lang="en-IE" b="1" dirty="0"/>
            </a:b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CBB72-B44D-3B48-946F-7769A163E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43" y="2672827"/>
            <a:ext cx="6591300" cy="2699796"/>
          </a:xfrm>
        </p:spPr>
      </p:pic>
    </p:spTree>
    <p:extLst>
      <p:ext uri="{BB962C8B-B14F-4D97-AF65-F5344CB8AC3E}">
        <p14:creationId xmlns:p14="http://schemas.microsoft.com/office/powerpoint/2010/main" val="3530108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4291" tIns="32146" rIns="64291" bIns="32146" rtlCol="0" anchor="ctr">
            <a:normAutofit/>
          </a:bodyPr>
          <a:lstStyle/>
          <a:p>
            <a:pPr algn="ctr"/>
            <a:r>
              <a:rPr lang="en-US" b="1" dirty="0"/>
              <a:t>Contrast with road deaths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1" y="1691680"/>
            <a:ext cx="3995111" cy="3901598"/>
          </a:xfrm>
        </p:spPr>
        <p:txBody>
          <a:bodyPr vert="horz" lIns="64291" tIns="32146" rIns="64291" bIns="32146" rtlCol="0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187 road deaths in 2016</a:t>
            </a:r>
          </a:p>
          <a:p>
            <a:endParaRPr lang="en-US" sz="2400" dirty="0"/>
          </a:p>
          <a:p>
            <a:r>
              <a:rPr lang="en-US" sz="2400" dirty="0"/>
              <a:t>Dramatic fall in </a:t>
            </a:r>
          </a:p>
          <a:p>
            <a:pPr marL="0" indent="0">
              <a:buNone/>
            </a:pPr>
            <a:r>
              <a:rPr lang="en-US" sz="2400" dirty="0"/>
              <a:t>road deaths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Lots of outcry/media coverage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Statutory agency RSA</a:t>
            </a:r>
          </a:p>
        </p:txBody>
      </p:sp>
      <p:pic>
        <p:nvPicPr>
          <p:cNvPr id="5" name="Content Placeholder 6" descr="Screen Shot 2017-04-17 at 09.01.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313" b="-57313"/>
          <a:stretch>
            <a:fillRect/>
          </a:stretch>
        </p:blipFill>
        <p:spPr bwMode="auto">
          <a:xfrm>
            <a:off x="6182586" y="1437741"/>
            <a:ext cx="4836597" cy="542025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2C66E0-119A-6122-BBBE-D36663F9678D}"/>
              </a:ext>
            </a:extLst>
          </p:cNvPr>
          <p:cNvSpPr txBox="1"/>
          <p:nvPr/>
        </p:nvSpPr>
        <p:spPr>
          <a:xfrm>
            <a:off x="6977269" y="5593278"/>
            <a:ext cx="421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 need a statutory agency in Ireland responsible for minimizing alcohol harms</a:t>
            </a:r>
          </a:p>
        </p:txBody>
      </p:sp>
    </p:spTree>
    <p:extLst>
      <p:ext uri="{BB962C8B-B14F-4D97-AF65-F5344CB8AC3E}">
        <p14:creationId xmlns:p14="http://schemas.microsoft.com/office/powerpoint/2010/main" val="3720356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A93C-0B7E-D3FB-6B60-7B78EE0E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alcohol industry needs to pay for alcohol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E5F46-CD52-3067-011C-FC45635B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Not the taxpayer!</a:t>
            </a:r>
          </a:p>
        </p:txBody>
      </p:sp>
    </p:spTree>
    <p:extLst>
      <p:ext uri="{BB962C8B-B14F-4D97-AF65-F5344CB8AC3E}">
        <p14:creationId xmlns:p14="http://schemas.microsoft.com/office/powerpoint/2010/main" val="1672246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FE47-80B7-4A9C-C2F8-CB9D2E6B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Revenue from alcohol taxes is far less than costs of alcohol to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1A6DC-F18C-7C0C-6175-4EA0E2B3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Healthcare, productivity, mortality.</a:t>
            </a:r>
          </a:p>
          <a:p>
            <a:endParaRPr lang="en-US" dirty="0"/>
          </a:p>
          <a:p>
            <a:pPr marL="1828800" lvl="4" indent="0">
              <a:buNone/>
            </a:pPr>
            <a:r>
              <a:rPr lang="en-US" sz="2800" b="1" dirty="0"/>
              <a:t>Income</a:t>
            </a:r>
            <a:r>
              <a:rPr lang="en-US" sz="2800" dirty="0"/>
              <a:t>		</a:t>
            </a:r>
            <a:r>
              <a:rPr lang="en-US" sz="2800" b="1" dirty="0"/>
              <a:t>Cost</a:t>
            </a:r>
          </a:p>
          <a:p>
            <a:r>
              <a:rPr lang="en-US" dirty="0"/>
              <a:t>France 	4 billion. 		102 billion. (OFDT)</a:t>
            </a:r>
          </a:p>
          <a:p>
            <a:r>
              <a:rPr lang="en-US" dirty="0"/>
              <a:t>Germany 	3 billion. 		60 billion.  (</a:t>
            </a:r>
            <a:r>
              <a:rPr lang="en-US" dirty="0" err="1"/>
              <a:t>dhs.de</a:t>
            </a:r>
            <a:r>
              <a:rPr lang="en-US" dirty="0"/>
              <a:t>/</a:t>
            </a:r>
            <a:r>
              <a:rPr lang="en-US" dirty="0" err="1"/>
              <a:t>suechte</a:t>
            </a:r>
            <a:r>
              <a:rPr lang="en-US" dirty="0"/>
              <a:t>/</a:t>
            </a:r>
            <a:r>
              <a:rPr lang="en-US" dirty="0" err="1"/>
              <a:t>alkohle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35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BCA6-D79A-89F0-8A80-0C91C703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71BFE1-8498-E4BF-7272-DACFAE520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902" y="1825625"/>
            <a:ext cx="6716195" cy="4351338"/>
          </a:xfrm>
        </p:spPr>
      </p:pic>
    </p:spTree>
    <p:extLst>
      <p:ext uri="{BB962C8B-B14F-4D97-AF65-F5344CB8AC3E}">
        <p14:creationId xmlns:p14="http://schemas.microsoft.com/office/powerpoint/2010/main" val="991483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F253-B7C5-B494-A97C-1F1E9449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Effective evidenced–based policies to reduce alcohol harms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105B0-E771-99A8-25A2-752668E80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Not widely implemented</a:t>
            </a:r>
          </a:p>
          <a:p>
            <a:endParaRPr lang="en-US" sz="4000" dirty="0"/>
          </a:p>
          <a:p>
            <a:r>
              <a:rPr lang="en-US" sz="4000" dirty="0"/>
              <a:t>Implementation defect disorder!</a:t>
            </a:r>
          </a:p>
        </p:txBody>
      </p:sp>
    </p:spTree>
    <p:extLst>
      <p:ext uri="{BB962C8B-B14F-4D97-AF65-F5344CB8AC3E}">
        <p14:creationId xmlns:p14="http://schemas.microsoft.com/office/powerpoint/2010/main" val="28922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8E32-5B5D-7184-149F-BF3E2F0C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Why is evidence not converted into policy and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577E3-0521-FBD2-0E58-D5E8BC3DA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Multinational alcohol companies</a:t>
            </a:r>
          </a:p>
          <a:p>
            <a:r>
              <a:rPr lang="en-US" dirty="0"/>
              <a:t>Vested interests</a:t>
            </a:r>
          </a:p>
          <a:p>
            <a:r>
              <a:rPr lang="en-US" dirty="0"/>
              <a:t>Ambivalence</a:t>
            </a:r>
          </a:p>
          <a:p>
            <a:r>
              <a:rPr lang="en-US" dirty="0"/>
              <a:t>Many people want to be able to consume alcohol</a:t>
            </a:r>
          </a:p>
          <a:p>
            <a:endParaRPr lang="en-US" dirty="0"/>
          </a:p>
          <a:p>
            <a:r>
              <a:rPr lang="en-US" dirty="0"/>
              <a:t>Much activity in Ireland around alcohol/pub</a:t>
            </a:r>
          </a:p>
        </p:txBody>
      </p:sp>
    </p:spTree>
    <p:extLst>
      <p:ext uri="{BB962C8B-B14F-4D97-AF65-F5344CB8AC3E}">
        <p14:creationId xmlns:p14="http://schemas.microsoft.com/office/powerpoint/2010/main" val="1548133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7618-2635-6D2E-7D2B-79CDAEFB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European Association for Study of Liver 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AF3D7-5A42-9DE3-DE2F-8EB7DB7CF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752" y="1825625"/>
            <a:ext cx="6734495" cy="4351338"/>
          </a:xfrm>
        </p:spPr>
      </p:pic>
    </p:spTree>
    <p:extLst>
      <p:ext uri="{BB962C8B-B14F-4D97-AF65-F5344CB8AC3E}">
        <p14:creationId xmlns:p14="http://schemas.microsoft.com/office/powerpoint/2010/main" val="594134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D09342-CC05-3D51-B136-1D000AF0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Reduce population-level alcohol consumption</a:t>
            </a:r>
            <a:endParaRPr lang="en-CH" dirty="0"/>
          </a:p>
        </p:txBody>
      </p:sp>
      <p:pic>
        <p:nvPicPr>
          <p:cNvPr id="5" name="Picture 4" descr="A bottle of alcohol with a label&#10;&#10;Description automatically generated with low confidence">
            <a:extLst>
              <a:ext uri="{FF2B5EF4-FFF2-40B4-BE49-F238E27FC236}">
                <a16:creationId xmlns:a16="http://schemas.microsoft.com/office/drawing/2014/main" id="{4C3315E7-C67F-77E5-8EFA-9A203831B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37" y="3498813"/>
            <a:ext cx="7855251" cy="256260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D33B3-59BF-73BA-88A6-C5E0956F3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2544" y="1463558"/>
            <a:ext cx="10049217" cy="24207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sz="2800" b="1" dirty="0">
                <a:solidFill>
                  <a:srgbClr val="004B87"/>
                </a:solidFill>
                <a:effectLst/>
                <a:ea typeface="Calibri" panose="020F0502020204030204" pitchFamily="34" charset="0"/>
              </a:rPr>
              <a:t>All European Countries to implement a strategy to reduce alcohol-related harms</a:t>
            </a:r>
            <a:endParaRPr lang="en-IE" sz="2800" dirty="0">
              <a:solidFill>
                <a:srgbClr val="004B87"/>
              </a:solidFill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4B87"/>
                </a:solidFill>
                <a:effectLst/>
                <a:ea typeface="Calibri" panose="020F0502020204030204" pitchFamily="34" charset="0"/>
              </a:rPr>
              <a:t>Reduce affordability - Minimum Unit Price, Excise duties. Inflation- and effectiveness-linked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4B87"/>
                </a:solidFill>
                <a:ea typeface="Calibri" panose="020F0502020204030204" pitchFamily="34" charset="0"/>
              </a:rPr>
              <a:t>Ban on alcohol marketing and sponsorship</a:t>
            </a:r>
            <a:r>
              <a:rPr lang="en-IE" sz="2800" dirty="0">
                <a:solidFill>
                  <a:srgbClr val="004B87"/>
                </a:solidFill>
                <a:effectLst/>
                <a:ea typeface="Calibri" panose="020F0502020204030204" pitchFamily="34" charset="0"/>
              </a:rPr>
              <a:t> of sports and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4B87"/>
                </a:solidFill>
                <a:ea typeface="Calibri" panose="020F0502020204030204" pitchFamily="34" charset="0"/>
              </a:rPr>
              <a:t>Licensing system for alcohol sales. Health-oriented.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4B87"/>
                </a:solidFill>
                <a:ea typeface="Calibri" panose="020F0502020204030204" pitchFamily="34" charset="0"/>
              </a:rPr>
              <a:t>Enforce drink-driving legislation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4B87"/>
                </a:solidFill>
                <a:effectLst/>
                <a:ea typeface="Calibri" panose="020F0502020204030204" pitchFamily="34" charset="0"/>
              </a:rPr>
              <a:t>Manda</a:t>
            </a:r>
            <a:r>
              <a:rPr lang="en-IE" sz="2800" dirty="0">
                <a:solidFill>
                  <a:srgbClr val="004B87"/>
                </a:solidFill>
                <a:ea typeface="Calibri" panose="020F0502020204030204" pitchFamily="34" charset="0"/>
              </a:rPr>
              <a:t>tory Health Warnings on alcohol products and mandatory ingredient and nutrition labelling</a:t>
            </a:r>
            <a:endParaRPr lang="en-IE" sz="2800" dirty="0">
              <a:solidFill>
                <a:srgbClr val="004B87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F9682-1D32-3BA4-7CFC-9015E22D8EE2}"/>
              </a:ext>
            </a:extLst>
          </p:cNvPr>
          <p:cNvSpPr txBox="1"/>
          <p:nvPr/>
        </p:nvSpPr>
        <p:spPr>
          <a:xfrm>
            <a:off x="653143" y="489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D09342-CC05-3D51-B136-1D000AF0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 Recoup the cost of alcohol harm from the alcohol industry</a:t>
            </a:r>
            <a:br>
              <a:rPr lang="en-IE" dirty="0"/>
            </a:br>
            <a:endParaRPr lang="en-CH" dirty="0"/>
          </a:p>
        </p:txBody>
      </p:sp>
      <p:pic>
        <p:nvPicPr>
          <p:cNvPr id="2" name="Imatge 2">
            <a:extLst>
              <a:ext uri="{FF2B5EF4-FFF2-40B4-BE49-F238E27FC236}">
                <a16:creationId xmlns:a16="http://schemas.microsoft.com/office/drawing/2014/main" id="{C9CF4DAB-361E-3C96-EC8C-076C71142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263" y="1108236"/>
            <a:ext cx="6379452" cy="46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638D18-13D0-5CCB-F976-BEB68FAC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600" b="1" dirty="0">
                <a:solidFill>
                  <a:srgbClr val="333333"/>
                </a:solidFill>
                <a:latin typeface="HelveticaNeueLTPro"/>
              </a:rPr>
              <a:t>EASL recommends</a:t>
            </a:r>
            <a:endParaRPr lang="en-US" sz="36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390F5-0516-9311-CFFA-BC9DDD5E1E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IE" sz="3600" dirty="0">
                <a:solidFill>
                  <a:srgbClr val="333333"/>
                </a:solidFill>
                <a:latin typeface="HelveticaNeueLTPro"/>
              </a:rPr>
              <a:t>A</a:t>
            </a:r>
            <a:r>
              <a:rPr lang="en-IE" sz="3600" dirty="0">
                <a:solidFill>
                  <a:srgbClr val="333333"/>
                </a:solidFill>
                <a:effectLst/>
                <a:latin typeface="HelveticaNeueLTPro"/>
              </a:rPr>
              <a:t>ll European countries implement a </a:t>
            </a:r>
            <a:r>
              <a:rPr lang="en-IE" sz="3600" b="1" dirty="0">
                <a:solidFill>
                  <a:srgbClr val="333333"/>
                </a:solidFill>
                <a:effectLst/>
                <a:latin typeface="HelveticaNeueLTPro"/>
              </a:rPr>
              <a:t>strategy</a:t>
            </a:r>
            <a:r>
              <a:rPr lang="en-IE" sz="3600" dirty="0">
                <a:solidFill>
                  <a:srgbClr val="333333"/>
                </a:solidFill>
                <a:effectLst/>
                <a:latin typeface="HelveticaNeueLTPro"/>
              </a:rPr>
              <a:t> to reduce alcohol-related harms. </a:t>
            </a:r>
          </a:p>
          <a:p>
            <a:endParaRPr lang="en-IE" sz="3600" dirty="0">
              <a:solidFill>
                <a:srgbClr val="333333"/>
              </a:solidFill>
              <a:latin typeface="HelveticaNeueLTPro"/>
            </a:endParaRPr>
          </a:p>
          <a:p>
            <a:r>
              <a:rPr lang="en-IE" sz="3600" dirty="0">
                <a:solidFill>
                  <a:srgbClr val="333333"/>
                </a:solidFill>
                <a:effectLst/>
                <a:latin typeface="HelveticaNeueLTPro"/>
              </a:rPr>
              <a:t>A robust </a:t>
            </a:r>
            <a:r>
              <a:rPr lang="en-IE" sz="3600" b="1" dirty="0">
                <a:solidFill>
                  <a:srgbClr val="333333"/>
                </a:solidFill>
                <a:effectLst/>
                <a:latin typeface="HelveticaNeueLTPro"/>
              </a:rPr>
              <a:t>mechanism and infrastructure </a:t>
            </a:r>
            <a:r>
              <a:rPr lang="en-IE" sz="3600" dirty="0">
                <a:solidFill>
                  <a:srgbClr val="333333"/>
                </a:solidFill>
                <a:effectLst/>
                <a:latin typeface="HelveticaNeueLTPro"/>
              </a:rPr>
              <a:t>for the implementation of these measures should be established nationally to ensure effective coordination and independence from the alcohol industry. </a:t>
            </a:r>
            <a:endParaRPr lang="en-IE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146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352F0-8E0E-2743-89DF-BF6A74323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67" y="2133600"/>
            <a:ext cx="4082167" cy="37782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20433-5328-384E-A1DC-1A245B5DEBFF}"/>
              </a:ext>
            </a:extLst>
          </p:cNvPr>
          <p:cNvSpPr txBox="1"/>
          <p:nvPr/>
        </p:nvSpPr>
        <p:spPr>
          <a:xfrm>
            <a:off x="3958442" y="6163294"/>
            <a:ext cx="285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Blood alcohol level 235mg%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017C48-A17E-184B-ABB5-0AB31372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dirty="0"/>
              <a:t>Boy (13) drowned while trying to save friend</a:t>
            </a:r>
            <a:br>
              <a:rPr lang="en-IE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3031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D7B9-B6BD-CCB8-431B-0276E6B5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8318"/>
          </a:xfrm>
        </p:spPr>
        <p:txBody>
          <a:bodyPr>
            <a:normAutofit/>
          </a:bodyPr>
          <a:lstStyle/>
          <a:p>
            <a:r>
              <a:rPr lang="en-US" b="1" dirty="0"/>
              <a:t>Need to focus on </a:t>
            </a:r>
            <a:r>
              <a:rPr lang="en-US" b="1" i="1" dirty="0"/>
              <a:t>gap</a:t>
            </a:r>
            <a:r>
              <a:rPr lang="en-US" b="1" dirty="0"/>
              <a:t> between evidence and implementation of effective measures to reduce population-level alcohol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CADC-926D-E51B-A758-FE353678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4017"/>
            <a:ext cx="10515600" cy="30229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26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7131-3F69-1448-9A2A-DE025413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Initiatives to consider to reduce alcohol harms in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CE75-CD03-F64A-A10D-3C032DC7E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Statutory authority </a:t>
            </a:r>
            <a:r>
              <a:rPr lang="en-US" sz="2400" dirty="0"/>
              <a:t>to reduce alcohol harms.  Like RSA (Road safety Authority)</a:t>
            </a:r>
          </a:p>
          <a:p>
            <a:endParaRPr lang="en-US" sz="2400" dirty="0"/>
          </a:p>
          <a:p>
            <a:r>
              <a:rPr lang="en-US" sz="2400" dirty="0"/>
              <a:t>Break link between </a:t>
            </a:r>
            <a:r>
              <a:rPr lang="en-US" sz="2400" b="1" dirty="0"/>
              <a:t>alcohol and sport</a:t>
            </a:r>
          </a:p>
          <a:p>
            <a:endParaRPr lang="en-US" sz="2400" dirty="0"/>
          </a:p>
          <a:p>
            <a:r>
              <a:rPr lang="en-US" sz="2400" dirty="0"/>
              <a:t>Focus on reducing </a:t>
            </a:r>
            <a:r>
              <a:rPr lang="en-US" sz="2400" b="1" dirty="0"/>
              <a:t>children drinking/drunkenness </a:t>
            </a:r>
          </a:p>
          <a:p>
            <a:endParaRPr lang="en-US" sz="2400" dirty="0"/>
          </a:p>
          <a:p>
            <a:r>
              <a:rPr lang="en-US" sz="2400" b="1" dirty="0"/>
              <a:t>Levy</a:t>
            </a:r>
            <a:r>
              <a:rPr lang="en-US" sz="2400" dirty="0"/>
              <a:t> alcohol industry to pay for downstream costs of alcohol</a:t>
            </a:r>
          </a:p>
        </p:txBody>
      </p:sp>
    </p:spTree>
    <p:extLst>
      <p:ext uri="{BB962C8B-B14F-4D97-AF65-F5344CB8AC3E}">
        <p14:creationId xmlns:p14="http://schemas.microsoft.com/office/powerpoint/2010/main" val="1020603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FA6B66-A7AD-787A-BED7-03756E6CB9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AF48982-4C95-45B7-E447-AB66EF6DD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3967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5458-E095-D94E-BAE1-275F3C1E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815CCF-F14B-9C4A-B852-7ADB5772D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21" y="2133600"/>
            <a:ext cx="4648459" cy="37782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7EAE9F-0DB3-A345-9674-6A1210DFD658}"/>
              </a:ext>
            </a:extLst>
          </p:cNvPr>
          <p:cNvSpPr txBox="1"/>
          <p:nvPr/>
        </p:nvSpPr>
        <p:spPr>
          <a:xfrm>
            <a:off x="3958442" y="6163294"/>
            <a:ext cx="285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Blood alcohol level 161mg%</a:t>
            </a:r>
          </a:p>
        </p:txBody>
      </p:sp>
    </p:spTree>
    <p:extLst>
      <p:ext uri="{BB962C8B-B14F-4D97-AF65-F5344CB8AC3E}">
        <p14:creationId xmlns:p14="http://schemas.microsoft.com/office/powerpoint/2010/main" val="177416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97" y="142506"/>
            <a:ext cx="7762505" cy="843147"/>
          </a:xfrm>
        </p:spPr>
        <p:txBody>
          <a:bodyPr vert="horz" lIns="64291" tIns="32146" rIns="64291" bIns="32146" rtlCol="0" anchor="ctr">
            <a:normAutofit/>
          </a:bodyPr>
          <a:lstStyle/>
          <a:p>
            <a:r>
              <a:rPr lang="en-US" b="1" dirty="0"/>
              <a:t>Public Health (Alcohol) Act, 2018.</a:t>
            </a:r>
            <a:endParaRPr lang="en-IE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65913" y="855024"/>
            <a:ext cx="7192489" cy="5056199"/>
          </a:xfrm>
        </p:spPr>
        <p:txBody>
          <a:bodyPr vert="horz" lIns="64291" tIns="32146" rIns="64291" bIns="32146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Minimum unit </a:t>
            </a:r>
            <a:r>
              <a:rPr lang="en-US" sz="2400" b="1" i="1" dirty="0"/>
              <a:t>pricing</a:t>
            </a:r>
            <a:r>
              <a:rPr lang="en-US" sz="2400" dirty="0"/>
              <a:t> (MUP)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Limited regulation of </a:t>
            </a:r>
            <a:r>
              <a:rPr lang="en-US" sz="2400" b="1" i="1" dirty="0"/>
              <a:t>marketing and advertising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Limited regulations of </a:t>
            </a:r>
            <a:r>
              <a:rPr lang="en-US" sz="2400" b="1" i="1" dirty="0"/>
              <a:t>sale, supply and consumption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S</a:t>
            </a:r>
            <a:r>
              <a:rPr lang="en-US" sz="2400" b="1" i="1" dirty="0"/>
              <a:t>eparation</a:t>
            </a:r>
            <a:r>
              <a:rPr lang="en-US" sz="2400" i="1" dirty="0"/>
              <a:t> </a:t>
            </a:r>
            <a:r>
              <a:rPr lang="en-US" sz="2400" dirty="0"/>
              <a:t>of alcohol from ordinary commodities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Regulation of </a:t>
            </a:r>
            <a:r>
              <a:rPr lang="en-US" sz="2400" b="1" i="1" dirty="0"/>
              <a:t>sports sponsorship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Health </a:t>
            </a:r>
            <a:r>
              <a:rPr lang="en-US" sz="2400" b="1" i="1" dirty="0"/>
              <a:t>labelling</a:t>
            </a:r>
            <a:r>
              <a:rPr lang="en-US" sz="2400" dirty="0"/>
              <a:t> of alcohol products, including cancer warning</a:t>
            </a:r>
          </a:p>
          <a:p>
            <a:pPr>
              <a:lnSpc>
                <a:spcPct val="150000"/>
              </a:lnSpc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33950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784E-DB62-32F5-AEC7-8468370B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3600" b="1" dirty="0">
                <a:latin typeface="ScalaLancetPro"/>
              </a:rPr>
              <a:t>MUP in Scotland was associated with a 13% reduction in deaths wholly attributable to alcohol consumption </a:t>
            </a:r>
            <a:br>
              <a:rPr lang="en-IE" sz="3600" b="1" dirty="0"/>
            </a:b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627D6-3DA4-C4C0-25F6-BC77D4ADA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014" y="1600201"/>
            <a:ext cx="6129972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F3600A-8AE4-AE64-BB31-7CF4FF3D02E5}"/>
              </a:ext>
            </a:extLst>
          </p:cNvPr>
          <p:cNvSpPr txBox="1"/>
          <p:nvPr/>
        </p:nvSpPr>
        <p:spPr>
          <a:xfrm>
            <a:off x="5273040" y="6366511"/>
            <a:ext cx="455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i="1" dirty="0" err="1">
                <a:solidFill>
                  <a:srgbClr val="B50042"/>
                </a:solidFill>
                <a:latin typeface="Shaker2Lancet"/>
              </a:rPr>
              <a:t>Wyper</a:t>
            </a:r>
            <a:r>
              <a:rPr lang="en-IE" b="1" i="1" dirty="0">
                <a:solidFill>
                  <a:srgbClr val="B50042"/>
                </a:solidFill>
                <a:latin typeface="Shaker2Lancet"/>
              </a:rPr>
              <a:t> GMA et al. Lancet </a:t>
            </a:r>
            <a:r>
              <a:rPr lang="en-IE" b="1" dirty="0">
                <a:solidFill>
                  <a:srgbClr val="B50042"/>
                </a:solidFill>
                <a:latin typeface="Shaker2Lancet"/>
              </a:rPr>
              <a:t>2023; 401: 1361–70 </a:t>
            </a:r>
            <a:endParaRPr lang="en-IE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250E1-0422-6119-39B7-5709B1F2D239}"/>
              </a:ext>
            </a:extLst>
          </p:cNvPr>
          <p:cNvSpPr txBox="1"/>
          <p:nvPr/>
        </p:nvSpPr>
        <p:spPr>
          <a:xfrm>
            <a:off x="466165" y="6096000"/>
            <a:ext cx="327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800" b="1" dirty="0">
                <a:latin typeface="ScalaLancetPro"/>
              </a:rPr>
              <a:t>(95% CI –18·4 to –8·3; p=0·0004)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9BA5-5023-6AA0-4CD0-DF96A049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3600" b="1" dirty="0">
                <a:latin typeface="ScalaLancetPro"/>
              </a:rPr>
              <a:t>Hospitalisations wholly attributable to alcohol consumption decreased by 4%</a:t>
            </a:r>
            <a:br>
              <a:rPr lang="en-IE" sz="36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F00CFB-8505-A094-8124-59290EBA4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959" y="1600201"/>
            <a:ext cx="3320083" cy="452596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A313FF-D629-B7E5-5277-8AFB0DF375DB}"/>
              </a:ext>
            </a:extLst>
          </p:cNvPr>
          <p:cNvSpPr txBox="1"/>
          <p:nvPr/>
        </p:nvSpPr>
        <p:spPr>
          <a:xfrm>
            <a:off x="838200" y="6126164"/>
            <a:ext cx="997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ScalaLancetPro"/>
              </a:rPr>
              <a:t>Effects were driven by significant improvements in chronic outcomes, particularly alcohol-related liver disease </a:t>
            </a:r>
            <a:endParaRPr lang="en-IE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1541A-22FC-20E4-BB0D-4F8C5F45609E}"/>
              </a:ext>
            </a:extLst>
          </p:cNvPr>
          <p:cNvSpPr txBox="1"/>
          <p:nvPr/>
        </p:nvSpPr>
        <p:spPr>
          <a:xfrm>
            <a:off x="9210261" y="4200939"/>
            <a:ext cx="223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800" b="1" dirty="0">
                <a:latin typeface="ScalaLancetPro"/>
              </a:rPr>
              <a:t>(–8·3 to 0·3; p=0·064)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0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EDE5-7A0D-D40C-BC99-D7A2E1B5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3600" b="1" dirty="0">
                <a:latin typeface="ScalaLancetPro"/>
              </a:rPr>
              <a:t>MUP reduced deaths and hospitalisations wholly attributable to alcohol consumption in the four most deprived deciles in Scotland. </a:t>
            </a:r>
            <a:br>
              <a:rPr lang="en-IE" sz="36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CE1A-59B5-02C5-DA86-66012AF1B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4100" y="2332831"/>
            <a:ext cx="5003800" cy="30607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27DAAB-09AB-6B13-2757-35A1C9057941}"/>
              </a:ext>
            </a:extLst>
          </p:cNvPr>
          <p:cNvSpPr txBox="1"/>
          <p:nvPr/>
        </p:nvSpPr>
        <p:spPr>
          <a:xfrm>
            <a:off x="1201271" y="5934635"/>
            <a:ext cx="6365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Powerful social justice argument for MUP</a:t>
            </a:r>
          </a:p>
        </p:txBody>
      </p:sp>
    </p:spTree>
    <p:extLst>
      <p:ext uri="{BB962C8B-B14F-4D97-AF65-F5344CB8AC3E}">
        <p14:creationId xmlns:p14="http://schemas.microsoft.com/office/powerpoint/2010/main" val="2281727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28537</TotalTime>
  <Words>1052</Words>
  <Application>Microsoft Office PowerPoint</Application>
  <PresentationFormat>Widescreen</PresentationFormat>
  <Paragraphs>168</Paragraphs>
  <Slides>42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CircularStd</vt:lpstr>
      <vt:lpstr>HelveticaNeueLT Pro 55 Roman</vt:lpstr>
      <vt:lpstr>HelveticaNeueLTPro</vt:lpstr>
      <vt:lpstr>ScalaLancetPro</vt:lpstr>
      <vt:lpstr>Shaker2Lancet</vt:lpstr>
      <vt:lpstr>TwitterChirp</vt:lpstr>
      <vt:lpstr>Office Theme</vt:lpstr>
      <vt:lpstr> Reducing alcohol harms in Ireland 2023:  A clinician’s view.</vt:lpstr>
      <vt:lpstr>Ireland scorecard in the global alcohol landscape</vt:lpstr>
      <vt:lpstr>Boy (13) drowned while trying to save friend </vt:lpstr>
      <vt:lpstr>Boy (13) drowned while trying to save friend </vt:lpstr>
      <vt:lpstr>PowerPoint Presentation</vt:lpstr>
      <vt:lpstr>Public Health (Alcohol) Act, 2018.</vt:lpstr>
      <vt:lpstr>MUP in Scotland was associated with a 13% reduction in deaths wholly attributable to alcohol consumption  </vt:lpstr>
      <vt:lpstr>Hospitalisations wholly attributable to alcohol consumption decreased by 4% </vt:lpstr>
      <vt:lpstr>MUP reduced deaths and hospitalisations wholly attributable to alcohol consumption in the four most deprived deciles in Scotland.  </vt:lpstr>
      <vt:lpstr>Sale of Alcohol Bill – a threat to progress</vt:lpstr>
      <vt:lpstr>Sale of Alcohol Bill</vt:lpstr>
      <vt:lpstr>Relative risk of death from alcohol is dose-related</vt:lpstr>
      <vt:lpstr>Alcohol use increases mortality</vt:lpstr>
      <vt:lpstr>Future years of life lost due to alcohol</vt:lpstr>
      <vt:lpstr>Low risk alcohol consumption guidelines: Ireland and UK differ. Irish guidelines outdated and not evidence-based. </vt:lpstr>
      <vt:lpstr>Standard (alcoholic) Drinks. Most adults unaware! Most underestimate consumption!</vt:lpstr>
      <vt:lpstr>Alcohol consumption in Ireland 2022</vt:lpstr>
      <vt:lpstr>Annual alcohol use in Ireland is enormous</vt:lpstr>
      <vt:lpstr>Who drinks what? Quarter of population consumes three quarters of alcohol!</vt:lpstr>
      <vt:lpstr>Consequences of alcohol use in Ireland</vt:lpstr>
      <vt:lpstr>Alcohol consumption per capita &gt; 15y. Ireland.</vt:lpstr>
      <vt:lpstr>Per capita consumption of alcohol 1960-2011: OECD</vt:lpstr>
      <vt:lpstr>Children drinking alcohol and getting drunk</vt:lpstr>
      <vt:lpstr>Schoolchildren:  ever consumed an alcoholic drink in their lifetime  </vt:lpstr>
      <vt:lpstr>Most children in Ireland have been drunk or really drunk (%) by age 16 or 17 years</vt:lpstr>
      <vt:lpstr>Alcohol use in pregnancy in Ireland</vt:lpstr>
      <vt:lpstr>1547 deaths in Ireland attributable to alcohol</vt:lpstr>
      <vt:lpstr>Alcohol consumption per capita &gt; 15y. Ireland.</vt:lpstr>
      <vt:lpstr>Death rate due to cirrhosis in Ireland triples</vt:lpstr>
      <vt:lpstr>Contrast with road deaths</vt:lpstr>
      <vt:lpstr>The alcohol industry needs to pay for alcohol harms</vt:lpstr>
      <vt:lpstr>Revenue from alcohol taxes is far less than costs of alcohol to society</vt:lpstr>
      <vt:lpstr>PowerPoint Presentation</vt:lpstr>
      <vt:lpstr>Effective evidenced–based policies to reduce alcohol harms</vt:lpstr>
      <vt:lpstr>Why is evidence not converted into policy and practice?</vt:lpstr>
      <vt:lpstr>European Association for Study of Liver 2023</vt:lpstr>
      <vt:lpstr>Reduce population-level alcohol consumption</vt:lpstr>
      <vt:lpstr>  Recoup the cost of alcohol harm from the alcohol industry </vt:lpstr>
      <vt:lpstr>EASL recommends</vt:lpstr>
      <vt:lpstr>Need to focus on gap between evidence and implementation of effective measures to reduce population-level alcohol consumption</vt:lpstr>
      <vt:lpstr>Initiatives to consider to reduce alcohol harms in Ireland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1: Alcohol Policy and Practice in Ireland: evidence, legislation, and research integrity 10:15 – 10:35 Keynote: Frank Murray  The research evidence informing development and implementation the Public Health (Alcohol) Act   - Reducing alcohol harms in Ireland. Back to the future. </dc:title>
  <dc:creator>frank murray</dc:creator>
  <cp:lastModifiedBy>Deborah Jordan</cp:lastModifiedBy>
  <cp:revision>21</cp:revision>
  <dcterms:created xsi:type="dcterms:W3CDTF">2023-08-13T20:02:48Z</dcterms:created>
  <dcterms:modified xsi:type="dcterms:W3CDTF">2023-11-15T22:01:08Z</dcterms:modified>
</cp:coreProperties>
</file>