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539" r:id="rId3"/>
    <p:sldId id="537" r:id="rId4"/>
    <p:sldId id="261" r:id="rId5"/>
    <p:sldId id="541" r:id="rId6"/>
    <p:sldId id="542" r:id="rId7"/>
    <p:sldId id="270" r:id="rId8"/>
    <p:sldId id="543" r:id="rId9"/>
    <p:sldId id="544" r:id="rId10"/>
    <p:sldId id="323" r:id="rId11"/>
    <p:sldId id="355" r:id="rId12"/>
    <p:sldId id="545" r:id="rId13"/>
    <p:sldId id="357" r:id="rId14"/>
    <p:sldId id="547" r:id="rId15"/>
    <p:sldId id="264" r:id="rId16"/>
    <p:sldId id="345" r:id="rId17"/>
    <p:sldId id="536" r:id="rId18"/>
    <p:sldId id="258" r:id="rId19"/>
    <p:sldId id="548" r:id="rId20"/>
    <p:sldId id="262" r:id="rId21"/>
    <p:sldId id="25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575600-94A1-4070-94B9-E363B72E4D76}" v="2" dt="2023-11-16T20:33:52.4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FCBEA4-36ED-4A95-889C-CA9FCD1B10C1}"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0B89F13C-59A2-44A1-8010-6DDB71B15B67}">
      <dgm:prSet custT="1"/>
      <dgm:spPr/>
      <dgm:t>
        <a:bodyPr/>
        <a:lstStyle/>
        <a:p>
          <a:r>
            <a:rPr lang="en-GB" sz="2400" b="1" i="0" dirty="0"/>
            <a:t>EVERY PERSON OVER the age of 15 in Ireland drinks, on average, more than 10 litres of alcohol per year (HRB) </a:t>
          </a:r>
          <a:endParaRPr lang="en-US" sz="2400" b="1" dirty="0"/>
        </a:p>
      </dgm:t>
    </dgm:pt>
    <dgm:pt modelId="{F772ED21-83E2-4318-8910-B140DB78E717}" type="parTrans" cxnId="{4312984C-C31F-4EB4-BA34-5EB1319E17E4}">
      <dgm:prSet/>
      <dgm:spPr/>
      <dgm:t>
        <a:bodyPr/>
        <a:lstStyle/>
        <a:p>
          <a:endParaRPr lang="en-US"/>
        </a:p>
      </dgm:t>
    </dgm:pt>
    <dgm:pt modelId="{0BF26967-7FBE-4686-8402-CC1D93FE34FA}" type="sibTrans" cxnId="{4312984C-C31F-4EB4-BA34-5EB1319E17E4}">
      <dgm:prSet/>
      <dgm:spPr/>
      <dgm:t>
        <a:bodyPr/>
        <a:lstStyle/>
        <a:p>
          <a:endParaRPr lang="en-US"/>
        </a:p>
      </dgm:t>
    </dgm:pt>
    <dgm:pt modelId="{D1DBEB48-1E0F-42AE-B713-AB6C44A54C55}">
      <dgm:prSet custT="1"/>
      <dgm:spPr/>
      <dgm:t>
        <a:bodyPr/>
        <a:lstStyle/>
        <a:p>
          <a:r>
            <a:rPr lang="en-GB" sz="2000" b="1" i="0" dirty="0"/>
            <a:t>10.8 litres of pure alcohol a year – the equivalent of either 40 bottles of vodka, 113 bottles of wine or 436 pints of beer.</a:t>
          </a:r>
          <a:endParaRPr lang="en-US" sz="2000" b="1" dirty="0"/>
        </a:p>
      </dgm:t>
    </dgm:pt>
    <dgm:pt modelId="{67D30F22-131F-46DC-A8C7-59F215A9DB72}" type="parTrans" cxnId="{D373BF55-8A05-44A2-97D8-79FA44B26323}">
      <dgm:prSet/>
      <dgm:spPr/>
      <dgm:t>
        <a:bodyPr/>
        <a:lstStyle/>
        <a:p>
          <a:endParaRPr lang="en-US"/>
        </a:p>
      </dgm:t>
    </dgm:pt>
    <dgm:pt modelId="{32AC659E-E1A1-4FDD-B89C-3702CF6CD2B8}" type="sibTrans" cxnId="{D373BF55-8A05-44A2-97D8-79FA44B26323}">
      <dgm:prSet/>
      <dgm:spPr/>
      <dgm:t>
        <a:bodyPr/>
        <a:lstStyle/>
        <a:p>
          <a:endParaRPr lang="en-US"/>
        </a:p>
      </dgm:t>
    </dgm:pt>
    <dgm:pt modelId="{863E7E04-3C3F-4344-A106-CF309BFE81C9}">
      <dgm:prSet custT="1"/>
      <dgm:spPr/>
      <dgm:t>
        <a:bodyPr/>
        <a:lstStyle/>
        <a:p>
          <a:r>
            <a:rPr lang="en-GB" sz="2000" b="1" dirty="0"/>
            <a:t>W</a:t>
          </a:r>
          <a:r>
            <a:rPr lang="en-GB" sz="2000" b="1" i="0" dirty="0"/>
            <a:t>hile alcohol consumption levels in Ireland have plateaued since 2013, people’s consumption remains “significantly higher” than the government’s 2020 target of no more than 9.1 litres of pure alcohol per person a year.</a:t>
          </a:r>
          <a:endParaRPr lang="en-US" sz="2000" b="1" dirty="0"/>
        </a:p>
      </dgm:t>
    </dgm:pt>
    <dgm:pt modelId="{B9FAE7DB-569D-430C-8691-D9A93FA1704E}" type="parTrans" cxnId="{61165ECB-491E-4643-AC78-FC0BB9D385A4}">
      <dgm:prSet/>
      <dgm:spPr/>
      <dgm:t>
        <a:bodyPr/>
        <a:lstStyle/>
        <a:p>
          <a:endParaRPr lang="en-US"/>
        </a:p>
      </dgm:t>
    </dgm:pt>
    <dgm:pt modelId="{543A155C-1943-452F-97A3-E93D61089FFD}" type="sibTrans" cxnId="{61165ECB-491E-4643-AC78-FC0BB9D385A4}">
      <dgm:prSet/>
      <dgm:spPr/>
      <dgm:t>
        <a:bodyPr/>
        <a:lstStyle/>
        <a:p>
          <a:endParaRPr lang="en-US"/>
        </a:p>
      </dgm:t>
    </dgm:pt>
    <dgm:pt modelId="{EC47A705-5C40-43A3-94FB-DEFBEC783F75}">
      <dgm:prSet custT="1"/>
      <dgm:spPr/>
      <dgm:t>
        <a:bodyPr/>
        <a:lstStyle/>
        <a:p>
          <a:r>
            <a:rPr lang="en-GB" sz="2000" b="1" i="0" dirty="0"/>
            <a:t>As one in four people in Ireland don’t drink at all, actual consumption rates among those who do drink would be much higher than this</a:t>
          </a:r>
          <a:r>
            <a:rPr lang="en-GB" sz="500" b="0" i="0" dirty="0"/>
            <a:t>.</a:t>
          </a:r>
          <a:endParaRPr lang="en-US" sz="500" dirty="0"/>
        </a:p>
      </dgm:t>
    </dgm:pt>
    <dgm:pt modelId="{07527CAA-AB8D-4A5D-9A78-86A106C54DDD}" type="parTrans" cxnId="{BB9D1E80-E019-4B55-B13F-CFA348B9C5BB}">
      <dgm:prSet/>
      <dgm:spPr/>
      <dgm:t>
        <a:bodyPr/>
        <a:lstStyle/>
        <a:p>
          <a:endParaRPr lang="en-US"/>
        </a:p>
      </dgm:t>
    </dgm:pt>
    <dgm:pt modelId="{E4F9A284-13C2-4060-929E-1653952FF607}" type="sibTrans" cxnId="{BB9D1E80-E019-4B55-B13F-CFA348B9C5BB}">
      <dgm:prSet/>
      <dgm:spPr/>
      <dgm:t>
        <a:bodyPr/>
        <a:lstStyle/>
        <a:p>
          <a:endParaRPr lang="en-US"/>
        </a:p>
      </dgm:t>
    </dgm:pt>
    <dgm:pt modelId="{F2D8395A-22F4-49CD-B620-489D48CEBE0B}" type="pres">
      <dgm:prSet presAssocID="{15FCBEA4-36ED-4A95-889C-CA9FCD1B10C1}" presName="linear" presStyleCnt="0">
        <dgm:presLayoutVars>
          <dgm:animLvl val="lvl"/>
          <dgm:resizeHandles val="exact"/>
        </dgm:presLayoutVars>
      </dgm:prSet>
      <dgm:spPr/>
    </dgm:pt>
    <dgm:pt modelId="{E741C526-B63C-497E-A2C7-EA186129FA1A}" type="pres">
      <dgm:prSet presAssocID="{0B89F13C-59A2-44A1-8010-6DDB71B15B67}" presName="parentText" presStyleLbl="node1" presStyleIdx="0" presStyleCnt="4">
        <dgm:presLayoutVars>
          <dgm:chMax val="0"/>
          <dgm:bulletEnabled val="1"/>
        </dgm:presLayoutVars>
      </dgm:prSet>
      <dgm:spPr/>
    </dgm:pt>
    <dgm:pt modelId="{3D1E55DD-22E0-47F6-B1E3-16977D378534}" type="pres">
      <dgm:prSet presAssocID="{0BF26967-7FBE-4686-8402-CC1D93FE34FA}" presName="spacer" presStyleCnt="0"/>
      <dgm:spPr/>
    </dgm:pt>
    <dgm:pt modelId="{86BE7E96-4D63-4B67-BD07-1BC6779EADAD}" type="pres">
      <dgm:prSet presAssocID="{D1DBEB48-1E0F-42AE-B713-AB6C44A54C55}" presName="parentText" presStyleLbl="node1" presStyleIdx="1" presStyleCnt="4">
        <dgm:presLayoutVars>
          <dgm:chMax val="0"/>
          <dgm:bulletEnabled val="1"/>
        </dgm:presLayoutVars>
      </dgm:prSet>
      <dgm:spPr/>
    </dgm:pt>
    <dgm:pt modelId="{612C00EE-8357-4A67-B1E5-A89A3ED68166}" type="pres">
      <dgm:prSet presAssocID="{32AC659E-E1A1-4FDD-B89C-3702CF6CD2B8}" presName="spacer" presStyleCnt="0"/>
      <dgm:spPr/>
    </dgm:pt>
    <dgm:pt modelId="{CFF89B6A-E316-46AD-B059-28C7ED2931AC}" type="pres">
      <dgm:prSet presAssocID="{863E7E04-3C3F-4344-A106-CF309BFE81C9}" presName="parentText" presStyleLbl="node1" presStyleIdx="2" presStyleCnt="4">
        <dgm:presLayoutVars>
          <dgm:chMax val="0"/>
          <dgm:bulletEnabled val="1"/>
        </dgm:presLayoutVars>
      </dgm:prSet>
      <dgm:spPr/>
    </dgm:pt>
    <dgm:pt modelId="{B9AD9316-B4CF-4A87-A686-B505E4824F37}" type="pres">
      <dgm:prSet presAssocID="{543A155C-1943-452F-97A3-E93D61089FFD}" presName="spacer" presStyleCnt="0"/>
      <dgm:spPr/>
    </dgm:pt>
    <dgm:pt modelId="{B41A2E37-5CD6-4524-A221-34AFDD1D080B}" type="pres">
      <dgm:prSet presAssocID="{EC47A705-5C40-43A3-94FB-DEFBEC783F75}" presName="parentText" presStyleLbl="node1" presStyleIdx="3" presStyleCnt="4">
        <dgm:presLayoutVars>
          <dgm:chMax val="0"/>
          <dgm:bulletEnabled val="1"/>
        </dgm:presLayoutVars>
      </dgm:prSet>
      <dgm:spPr/>
    </dgm:pt>
  </dgm:ptLst>
  <dgm:cxnLst>
    <dgm:cxn modelId="{40EBBC18-0AF7-4A0E-BA18-272DA5F9257C}" type="presOf" srcId="{EC47A705-5C40-43A3-94FB-DEFBEC783F75}" destId="{B41A2E37-5CD6-4524-A221-34AFDD1D080B}" srcOrd="0" destOrd="0" presId="urn:microsoft.com/office/officeart/2005/8/layout/vList2"/>
    <dgm:cxn modelId="{4312984C-C31F-4EB4-BA34-5EB1319E17E4}" srcId="{15FCBEA4-36ED-4A95-889C-CA9FCD1B10C1}" destId="{0B89F13C-59A2-44A1-8010-6DDB71B15B67}" srcOrd="0" destOrd="0" parTransId="{F772ED21-83E2-4318-8910-B140DB78E717}" sibTransId="{0BF26967-7FBE-4686-8402-CC1D93FE34FA}"/>
    <dgm:cxn modelId="{6E84FB4E-B44C-4E46-B638-76C7A01D6AB1}" type="presOf" srcId="{0B89F13C-59A2-44A1-8010-6DDB71B15B67}" destId="{E741C526-B63C-497E-A2C7-EA186129FA1A}" srcOrd="0" destOrd="0" presId="urn:microsoft.com/office/officeart/2005/8/layout/vList2"/>
    <dgm:cxn modelId="{D373BF55-8A05-44A2-97D8-79FA44B26323}" srcId="{15FCBEA4-36ED-4A95-889C-CA9FCD1B10C1}" destId="{D1DBEB48-1E0F-42AE-B713-AB6C44A54C55}" srcOrd="1" destOrd="0" parTransId="{67D30F22-131F-46DC-A8C7-59F215A9DB72}" sibTransId="{32AC659E-E1A1-4FDD-B89C-3702CF6CD2B8}"/>
    <dgm:cxn modelId="{BB9D1E80-E019-4B55-B13F-CFA348B9C5BB}" srcId="{15FCBEA4-36ED-4A95-889C-CA9FCD1B10C1}" destId="{EC47A705-5C40-43A3-94FB-DEFBEC783F75}" srcOrd="3" destOrd="0" parTransId="{07527CAA-AB8D-4A5D-9A78-86A106C54DDD}" sibTransId="{E4F9A284-13C2-4060-929E-1653952FF607}"/>
    <dgm:cxn modelId="{588B08A8-A6F0-4252-BF20-774BDB310A22}" type="presOf" srcId="{D1DBEB48-1E0F-42AE-B713-AB6C44A54C55}" destId="{86BE7E96-4D63-4B67-BD07-1BC6779EADAD}" srcOrd="0" destOrd="0" presId="urn:microsoft.com/office/officeart/2005/8/layout/vList2"/>
    <dgm:cxn modelId="{24E086B0-8A27-4CDC-A684-579F51560155}" type="presOf" srcId="{863E7E04-3C3F-4344-A106-CF309BFE81C9}" destId="{CFF89B6A-E316-46AD-B059-28C7ED2931AC}" srcOrd="0" destOrd="0" presId="urn:microsoft.com/office/officeart/2005/8/layout/vList2"/>
    <dgm:cxn modelId="{61165ECB-491E-4643-AC78-FC0BB9D385A4}" srcId="{15FCBEA4-36ED-4A95-889C-CA9FCD1B10C1}" destId="{863E7E04-3C3F-4344-A106-CF309BFE81C9}" srcOrd="2" destOrd="0" parTransId="{B9FAE7DB-569D-430C-8691-D9A93FA1704E}" sibTransId="{543A155C-1943-452F-97A3-E93D61089FFD}"/>
    <dgm:cxn modelId="{EC754ED8-A9DD-40C1-81CA-10B1FFBA94C5}" type="presOf" srcId="{15FCBEA4-36ED-4A95-889C-CA9FCD1B10C1}" destId="{F2D8395A-22F4-49CD-B620-489D48CEBE0B}" srcOrd="0" destOrd="0" presId="urn:microsoft.com/office/officeart/2005/8/layout/vList2"/>
    <dgm:cxn modelId="{BB74E8B3-C654-4DFF-B3E1-6EBEA44B7195}" type="presParOf" srcId="{F2D8395A-22F4-49CD-B620-489D48CEBE0B}" destId="{E741C526-B63C-497E-A2C7-EA186129FA1A}" srcOrd="0" destOrd="0" presId="urn:microsoft.com/office/officeart/2005/8/layout/vList2"/>
    <dgm:cxn modelId="{9996DC9C-1858-4A8E-AEFB-BB8F4357ADCB}" type="presParOf" srcId="{F2D8395A-22F4-49CD-B620-489D48CEBE0B}" destId="{3D1E55DD-22E0-47F6-B1E3-16977D378534}" srcOrd="1" destOrd="0" presId="urn:microsoft.com/office/officeart/2005/8/layout/vList2"/>
    <dgm:cxn modelId="{9BA3ECEE-EABF-4250-B19B-5409ACE8E6E0}" type="presParOf" srcId="{F2D8395A-22F4-49CD-B620-489D48CEBE0B}" destId="{86BE7E96-4D63-4B67-BD07-1BC6779EADAD}" srcOrd="2" destOrd="0" presId="urn:microsoft.com/office/officeart/2005/8/layout/vList2"/>
    <dgm:cxn modelId="{287D1BCA-17C0-4614-A11C-C8B4D809E02E}" type="presParOf" srcId="{F2D8395A-22F4-49CD-B620-489D48CEBE0B}" destId="{612C00EE-8357-4A67-B1E5-A89A3ED68166}" srcOrd="3" destOrd="0" presId="urn:microsoft.com/office/officeart/2005/8/layout/vList2"/>
    <dgm:cxn modelId="{CBA1B1B4-E1E4-48C8-9D8D-A74AFC0F3A05}" type="presParOf" srcId="{F2D8395A-22F4-49CD-B620-489D48CEBE0B}" destId="{CFF89B6A-E316-46AD-B059-28C7ED2931AC}" srcOrd="4" destOrd="0" presId="urn:microsoft.com/office/officeart/2005/8/layout/vList2"/>
    <dgm:cxn modelId="{77F6912C-9DF4-44EF-AA80-C36894E16726}" type="presParOf" srcId="{F2D8395A-22F4-49CD-B620-489D48CEBE0B}" destId="{B9AD9316-B4CF-4A87-A686-B505E4824F37}" srcOrd="5" destOrd="0" presId="urn:microsoft.com/office/officeart/2005/8/layout/vList2"/>
    <dgm:cxn modelId="{927EA2CB-756F-474A-AB15-F596CA287449}" type="presParOf" srcId="{F2D8395A-22F4-49CD-B620-489D48CEBE0B}" destId="{B41A2E37-5CD6-4524-A221-34AFDD1D080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D54C6F-F995-45AA-821B-0964CDE2F16D}"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5FEE1AB6-C479-47A4-8950-A18C3907CC48}">
      <dgm:prSet custT="1"/>
      <dgm:spPr/>
      <dgm:t>
        <a:bodyPr/>
        <a:lstStyle/>
        <a:p>
          <a:r>
            <a:rPr lang="en-GB" sz="2800" b="0" i="0" dirty="0"/>
            <a:t>88 people die every month in Ireland as a direct result of alcohol</a:t>
          </a:r>
          <a:endParaRPr lang="en-US" sz="2800" b="0" dirty="0"/>
        </a:p>
      </dgm:t>
    </dgm:pt>
    <dgm:pt modelId="{286A07AB-ED06-41B1-B44B-D77F3E60167F}" type="parTrans" cxnId="{A0D8F432-646A-433F-BC10-121FC2A3DD4F}">
      <dgm:prSet/>
      <dgm:spPr/>
      <dgm:t>
        <a:bodyPr/>
        <a:lstStyle/>
        <a:p>
          <a:endParaRPr lang="en-US"/>
        </a:p>
      </dgm:t>
    </dgm:pt>
    <dgm:pt modelId="{49636FC8-450E-42A6-A8E2-A2473C381873}" type="sibTrans" cxnId="{A0D8F432-646A-433F-BC10-121FC2A3DD4F}">
      <dgm:prSet/>
      <dgm:spPr/>
      <dgm:t>
        <a:bodyPr/>
        <a:lstStyle/>
        <a:p>
          <a:endParaRPr lang="en-US"/>
        </a:p>
      </dgm:t>
    </dgm:pt>
    <dgm:pt modelId="{F8C34535-734A-4389-BBD1-DF6F0C6B1F50}">
      <dgm:prSet custT="1"/>
      <dgm:spPr/>
      <dgm:t>
        <a:bodyPr/>
        <a:lstStyle/>
        <a:p>
          <a:r>
            <a:rPr lang="en-GB" sz="2400" b="1" i="0" dirty="0"/>
            <a:t>1 in 4 deaths of young men aged between 15-39 is due to alcohol. Alcohol is a factor in over a third of all fatal road accidents </a:t>
          </a:r>
          <a:endParaRPr lang="en-US" sz="2400" b="1" dirty="0"/>
        </a:p>
      </dgm:t>
    </dgm:pt>
    <dgm:pt modelId="{B1897614-0A09-4E0A-9241-EA4DA453DC1E}" type="parTrans" cxnId="{13D9F671-65D1-4405-901F-EBDAEEAAD03E}">
      <dgm:prSet/>
      <dgm:spPr/>
      <dgm:t>
        <a:bodyPr/>
        <a:lstStyle/>
        <a:p>
          <a:endParaRPr lang="en-US"/>
        </a:p>
      </dgm:t>
    </dgm:pt>
    <dgm:pt modelId="{24FFBB0E-1016-4ACD-B80F-AF793805B2E1}" type="sibTrans" cxnId="{13D9F671-65D1-4405-901F-EBDAEEAAD03E}">
      <dgm:prSet/>
      <dgm:spPr/>
      <dgm:t>
        <a:bodyPr/>
        <a:lstStyle/>
        <a:p>
          <a:endParaRPr lang="en-US"/>
        </a:p>
      </dgm:t>
    </dgm:pt>
    <dgm:pt modelId="{EC360C3F-7889-420F-8929-034F3B970F94}">
      <dgm:prSet custT="1"/>
      <dgm:spPr/>
      <dgm:t>
        <a:bodyPr/>
        <a:lstStyle/>
        <a:p>
          <a:r>
            <a:rPr lang="en-IE" sz="2400" b="1" dirty="0"/>
            <a:t>Among people who die by suicide in Ireland, the proportion of those dependent on alcohol - 51% to 85%</a:t>
          </a:r>
          <a:endParaRPr lang="en-US" sz="2400" b="1" dirty="0"/>
        </a:p>
      </dgm:t>
    </dgm:pt>
    <dgm:pt modelId="{15A6BB44-8588-4706-9138-ECAED2D83337}" type="parTrans" cxnId="{1DFF590F-A498-4DB8-8656-C49462C76E4F}">
      <dgm:prSet/>
      <dgm:spPr/>
      <dgm:t>
        <a:bodyPr/>
        <a:lstStyle/>
        <a:p>
          <a:endParaRPr lang="en-US"/>
        </a:p>
      </dgm:t>
    </dgm:pt>
    <dgm:pt modelId="{0481085C-A3CC-4E96-9553-BA053807F492}" type="sibTrans" cxnId="{1DFF590F-A498-4DB8-8656-C49462C76E4F}">
      <dgm:prSet/>
      <dgm:spPr/>
      <dgm:t>
        <a:bodyPr/>
        <a:lstStyle/>
        <a:p>
          <a:endParaRPr lang="en-US"/>
        </a:p>
      </dgm:t>
    </dgm:pt>
    <dgm:pt modelId="{D029AA46-F69E-4257-AC38-3C81D829626B}">
      <dgm:prSet custT="1"/>
      <dgm:spPr/>
      <dgm:t>
        <a:bodyPr/>
        <a:lstStyle/>
        <a:p>
          <a:r>
            <a:rPr lang="en-IE" sz="2400" b="1" dirty="0"/>
            <a:t>National Self-Harm Registry Ireland (NSHRI) - alcohol is involved in one third of all self-harm presentations to ED’s (31%)</a:t>
          </a:r>
          <a:br>
            <a:rPr lang="en-IE" sz="2400" b="1" dirty="0"/>
          </a:br>
          <a:r>
            <a:rPr lang="en-IE" sz="2400" b="1" dirty="0"/>
            <a:t>17% of adolescent self-harm was attributed to heavy drinking</a:t>
          </a:r>
          <a:endParaRPr lang="en-US" sz="2400" b="1" dirty="0"/>
        </a:p>
      </dgm:t>
    </dgm:pt>
    <dgm:pt modelId="{4B63F381-A526-47BF-B6ED-9870642D1419}" type="parTrans" cxnId="{3031224C-CA88-475E-BAA0-846B5DA81F54}">
      <dgm:prSet/>
      <dgm:spPr/>
      <dgm:t>
        <a:bodyPr/>
        <a:lstStyle/>
        <a:p>
          <a:endParaRPr lang="en-US"/>
        </a:p>
      </dgm:t>
    </dgm:pt>
    <dgm:pt modelId="{E80BA002-1C2D-45D0-A2A9-CF5D511E1B33}" type="sibTrans" cxnId="{3031224C-CA88-475E-BAA0-846B5DA81F54}">
      <dgm:prSet/>
      <dgm:spPr/>
      <dgm:t>
        <a:bodyPr/>
        <a:lstStyle/>
        <a:p>
          <a:endParaRPr lang="en-US"/>
        </a:p>
      </dgm:t>
    </dgm:pt>
    <dgm:pt modelId="{B89BA300-FF76-4629-9976-717C30A30E58}" type="pres">
      <dgm:prSet presAssocID="{71D54C6F-F995-45AA-821B-0964CDE2F16D}" presName="Name0" presStyleCnt="0">
        <dgm:presLayoutVars>
          <dgm:dir/>
          <dgm:animLvl val="lvl"/>
          <dgm:resizeHandles val="exact"/>
        </dgm:presLayoutVars>
      </dgm:prSet>
      <dgm:spPr/>
    </dgm:pt>
    <dgm:pt modelId="{B4E2AEFF-7BA7-48C8-A828-BAF3DEB637A4}" type="pres">
      <dgm:prSet presAssocID="{5FEE1AB6-C479-47A4-8950-A18C3907CC48}" presName="linNode" presStyleCnt="0"/>
      <dgm:spPr/>
    </dgm:pt>
    <dgm:pt modelId="{D19A0058-6D4C-4C73-AD77-B5482E2AC2D1}" type="pres">
      <dgm:prSet presAssocID="{5FEE1AB6-C479-47A4-8950-A18C3907CC48}" presName="parentText" presStyleLbl="node1" presStyleIdx="0" presStyleCnt="4" custScaleX="150760">
        <dgm:presLayoutVars>
          <dgm:chMax val="1"/>
          <dgm:bulletEnabled val="1"/>
        </dgm:presLayoutVars>
      </dgm:prSet>
      <dgm:spPr/>
    </dgm:pt>
    <dgm:pt modelId="{D17E584D-7433-4447-86C5-715E0EC7BB2A}" type="pres">
      <dgm:prSet presAssocID="{49636FC8-450E-42A6-A8E2-A2473C381873}" presName="sp" presStyleCnt="0"/>
      <dgm:spPr/>
    </dgm:pt>
    <dgm:pt modelId="{A19AF0ED-E7BE-441B-818B-0AF299455229}" type="pres">
      <dgm:prSet presAssocID="{F8C34535-734A-4389-BBD1-DF6F0C6B1F50}" presName="linNode" presStyleCnt="0"/>
      <dgm:spPr/>
    </dgm:pt>
    <dgm:pt modelId="{5420089C-94FA-4C22-866F-DEC3DA1E0B07}" type="pres">
      <dgm:prSet presAssocID="{F8C34535-734A-4389-BBD1-DF6F0C6B1F50}" presName="parentText" presStyleLbl="node1" presStyleIdx="1" presStyleCnt="4" custScaleX="212654">
        <dgm:presLayoutVars>
          <dgm:chMax val="1"/>
          <dgm:bulletEnabled val="1"/>
        </dgm:presLayoutVars>
      </dgm:prSet>
      <dgm:spPr/>
    </dgm:pt>
    <dgm:pt modelId="{C6831D52-3F4B-4C79-BA77-5DEC8195748B}" type="pres">
      <dgm:prSet presAssocID="{24FFBB0E-1016-4ACD-B80F-AF793805B2E1}" presName="sp" presStyleCnt="0"/>
      <dgm:spPr/>
    </dgm:pt>
    <dgm:pt modelId="{3D1A13A4-069F-4B52-AA55-B54101DFE3D7}" type="pres">
      <dgm:prSet presAssocID="{EC360C3F-7889-420F-8929-034F3B970F94}" presName="linNode" presStyleCnt="0"/>
      <dgm:spPr/>
    </dgm:pt>
    <dgm:pt modelId="{D56D2BCE-A50A-47F4-BFAF-69A1E11D7FB5}" type="pres">
      <dgm:prSet presAssocID="{EC360C3F-7889-420F-8929-034F3B970F94}" presName="parentText" presStyleLbl="node1" presStyleIdx="2" presStyleCnt="4" custScaleX="233494">
        <dgm:presLayoutVars>
          <dgm:chMax val="1"/>
          <dgm:bulletEnabled val="1"/>
        </dgm:presLayoutVars>
      </dgm:prSet>
      <dgm:spPr/>
    </dgm:pt>
    <dgm:pt modelId="{02CBED87-2455-409B-9C2B-59B3F8B761BD}" type="pres">
      <dgm:prSet presAssocID="{0481085C-A3CC-4E96-9553-BA053807F492}" presName="sp" presStyleCnt="0"/>
      <dgm:spPr/>
    </dgm:pt>
    <dgm:pt modelId="{750C3E7B-8347-489F-A384-3238F0A090B0}" type="pres">
      <dgm:prSet presAssocID="{D029AA46-F69E-4257-AC38-3C81D829626B}" presName="linNode" presStyleCnt="0"/>
      <dgm:spPr/>
    </dgm:pt>
    <dgm:pt modelId="{D16EB0A0-F28D-4636-A2EA-BA17E24D47E6}" type="pres">
      <dgm:prSet presAssocID="{D029AA46-F69E-4257-AC38-3C81D829626B}" presName="parentText" presStyleLbl="node1" presStyleIdx="3" presStyleCnt="4" custScaleX="277778" custScaleY="151746">
        <dgm:presLayoutVars>
          <dgm:chMax val="1"/>
          <dgm:bulletEnabled val="1"/>
        </dgm:presLayoutVars>
      </dgm:prSet>
      <dgm:spPr/>
    </dgm:pt>
  </dgm:ptLst>
  <dgm:cxnLst>
    <dgm:cxn modelId="{1DFF590F-A498-4DB8-8656-C49462C76E4F}" srcId="{71D54C6F-F995-45AA-821B-0964CDE2F16D}" destId="{EC360C3F-7889-420F-8929-034F3B970F94}" srcOrd="2" destOrd="0" parTransId="{15A6BB44-8588-4706-9138-ECAED2D83337}" sibTransId="{0481085C-A3CC-4E96-9553-BA053807F492}"/>
    <dgm:cxn modelId="{A0D8F432-646A-433F-BC10-121FC2A3DD4F}" srcId="{71D54C6F-F995-45AA-821B-0964CDE2F16D}" destId="{5FEE1AB6-C479-47A4-8950-A18C3907CC48}" srcOrd="0" destOrd="0" parTransId="{286A07AB-ED06-41B1-B44B-D77F3E60167F}" sibTransId="{49636FC8-450E-42A6-A8E2-A2473C381873}"/>
    <dgm:cxn modelId="{89C54E37-E196-4AFD-9E0F-651EA5A4BFE2}" type="presOf" srcId="{71D54C6F-F995-45AA-821B-0964CDE2F16D}" destId="{B89BA300-FF76-4629-9976-717C30A30E58}" srcOrd="0" destOrd="0" presId="urn:microsoft.com/office/officeart/2005/8/layout/vList5"/>
    <dgm:cxn modelId="{0E150661-1041-4F3A-8B06-FE513A46D51E}" type="presOf" srcId="{F8C34535-734A-4389-BBD1-DF6F0C6B1F50}" destId="{5420089C-94FA-4C22-866F-DEC3DA1E0B07}" srcOrd="0" destOrd="0" presId="urn:microsoft.com/office/officeart/2005/8/layout/vList5"/>
    <dgm:cxn modelId="{11F6144A-2ADD-4687-87F3-A753CE5F4C2F}" type="presOf" srcId="{EC360C3F-7889-420F-8929-034F3B970F94}" destId="{D56D2BCE-A50A-47F4-BFAF-69A1E11D7FB5}" srcOrd="0" destOrd="0" presId="urn:microsoft.com/office/officeart/2005/8/layout/vList5"/>
    <dgm:cxn modelId="{3031224C-CA88-475E-BAA0-846B5DA81F54}" srcId="{71D54C6F-F995-45AA-821B-0964CDE2F16D}" destId="{D029AA46-F69E-4257-AC38-3C81D829626B}" srcOrd="3" destOrd="0" parTransId="{4B63F381-A526-47BF-B6ED-9870642D1419}" sibTransId="{E80BA002-1C2D-45D0-A2A9-CF5D511E1B33}"/>
    <dgm:cxn modelId="{7A876D50-452B-4D44-90D7-C4C338106E2F}" type="presOf" srcId="{D029AA46-F69E-4257-AC38-3C81D829626B}" destId="{D16EB0A0-F28D-4636-A2EA-BA17E24D47E6}" srcOrd="0" destOrd="0" presId="urn:microsoft.com/office/officeart/2005/8/layout/vList5"/>
    <dgm:cxn modelId="{13D9F671-65D1-4405-901F-EBDAEEAAD03E}" srcId="{71D54C6F-F995-45AA-821B-0964CDE2F16D}" destId="{F8C34535-734A-4389-BBD1-DF6F0C6B1F50}" srcOrd="1" destOrd="0" parTransId="{B1897614-0A09-4E0A-9241-EA4DA453DC1E}" sibTransId="{24FFBB0E-1016-4ACD-B80F-AF793805B2E1}"/>
    <dgm:cxn modelId="{FD4EE9EC-8CBC-48E7-9368-305EE48D2F7E}" type="presOf" srcId="{5FEE1AB6-C479-47A4-8950-A18C3907CC48}" destId="{D19A0058-6D4C-4C73-AD77-B5482E2AC2D1}" srcOrd="0" destOrd="0" presId="urn:microsoft.com/office/officeart/2005/8/layout/vList5"/>
    <dgm:cxn modelId="{8BFB999B-F52F-46F6-83E7-F74B654B719E}" type="presParOf" srcId="{B89BA300-FF76-4629-9976-717C30A30E58}" destId="{B4E2AEFF-7BA7-48C8-A828-BAF3DEB637A4}" srcOrd="0" destOrd="0" presId="urn:microsoft.com/office/officeart/2005/8/layout/vList5"/>
    <dgm:cxn modelId="{A3B5F6B2-4E22-42B4-9B74-B1877A57C811}" type="presParOf" srcId="{B4E2AEFF-7BA7-48C8-A828-BAF3DEB637A4}" destId="{D19A0058-6D4C-4C73-AD77-B5482E2AC2D1}" srcOrd="0" destOrd="0" presId="urn:microsoft.com/office/officeart/2005/8/layout/vList5"/>
    <dgm:cxn modelId="{ED9312BB-A65F-419D-9574-24508415952D}" type="presParOf" srcId="{B89BA300-FF76-4629-9976-717C30A30E58}" destId="{D17E584D-7433-4447-86C5-715E0EC7BB2A}" srcOrd="1" destOrd="0" presId="urn:microsoft.com/office/officeart/2005/8/layout/vList5"/>
    <dgm:cxn modelId="{F16C477F-407C-4798-AA61-775C4617C4E4}" type="presParOf" srcId="{B89BA300-FF76-4629-9976-717C30A30E58}" destId="{A19AF0ED-E7BE-441B-818B-0AF299455229}" srcOrd="2" destOrd="0" presId="urn:microsoft.com/office/officeart/2005/8/layout/vList5"/>
    <dgm:cxn modelId="{62900EA5-A93C-48B7-894F-752F7B70013D}" type="presParOf" srcId="{A19AF0ED-E7BE-441B-818B-0AF299455229}" destId="{5420089C-94FA-4C22-866F-DEC3DA1E0B07}" srcOrd="0" destOrd="0" presId="urn:microsoft.com/office/officeart/2005/8/layout/vList5"/>
    <dgm:cxn modelId="{87C63D25-5695-4354-B5CB-56D5CDF1BF89}" type="presParOf" srcId="{B89BA300-FF76-4629-9976-717C30A30E58}" destId="{C6831D52-3F4B-4C79-BA77-5DEC8195748B}" srcOrd="3" destOrd="0" presId="urn:microsoft.com/office/officeart/2005/8/layout/vList5"/>
    <dgm:cxn modelId="{143272EA-5453-4F3A-B84D-0B7B31577EC4}" type="presParOf" srcId="{B89BA300-FF76-4629-9976-717C30A30E58}" destId="{3D1A13A4-069F-4B52-AA55-B54101DFE3D7}" srcOrd="4" destOrd="0" presId="urn:microsoft.com/office/officeart/2005/8/layout/vList5"/>
    <dgm:cxn modelId="{A61ABA6B-85BA-4515-A9AF-23AD9225A2BC}" type="presParOf" srcId="{3D1A13A4-069F-4B52-AA55-B54101DFE3D7}" destId="{D56D2BCE-A50A-47F4-BFAF-69A1E11D7FB5}" srcOrd="0" destOrd="0" presId="urn:microsoft.com/office/officeart/2005/8/layout/vList5"/>
    <dgm:cxn modelId="{3DE47000-7215-402B-874F-832588761C32}" type="presParOf" srcId="{B89BA300-FF76-4629-9976-717C30A30E58}" destId="{02CBED87-2455-409B-9C2B-59B3F8B761BD}" srcOrd="5" destOrd="0" presId="urn:microsoft.com/office/officeart/2005/8/layout/vList5"/>
    <dgm:cxn modelId="{FF5322B0-0655-4A3D-BDA8-83F0AA182BE6}" type="presParOf" srcId="{B89BA300-FF76-4629-9976-717C30A30E58}" destId="{750C3E7B-8347-489F-A384-3238F0A090B0}" srcOrd="6" destOrd="0" presId="urn:microsoft.com/office/officeart/2005/8/layout/vList5"/>
    <dgm:cxn modelId="{5575D91D-E16E-40A8-9E66-86C2E5D1CC7D}" type="presParOf" srcId="{750C3E7B-8347-489F-A384-3238F0A090B0}" destId="{D16EB0A0-F28D-4636-A2EA-BA17E24D47E6}"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59F84C-9507-1540-82D3-3A9296CBD60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2250F9F-6DC6-2D41-BC9A-86244326BE9D}">
      <dgm:prSet/>
      <dgm:spPr/>
      <dgm:t>
        <a:bodyPr/>
        <a:lstStyle/>
        <a:p>
          <a:r>
            <a:rPr lang="en-US" dirty="0"/>
            <a:t>Everyone drinking “in moderation” would mean an extremely large drop in profits (approx. 38%, or £13 billion in the UK </a:t>
          </a:r>
          <a:endParaRPr lang="en-ZA" dirty="0"/>
        </a:p>
      </dgm:t>
    </dgm:pt>
    <dgm:pt modelId="{B0C05DFA-24A9-0F43-8439-8CCC8379E68D}" type="parTrans" cxnId="{319AE6EF-A4A3-464A-BD64-99CAD70D92C6}">
      <dgm:prSet/>
      <dgm:spPr/>
      <dgm:t>
        <a:bodyPr/>
        <a:lstStyle/>
        <a:p>
          <a:endParaRPr lang="en-US"/>
        </a:p>
      </dgm:t>
    </dgm:pt>
    <dgm:pt modelId="{2C965B5C-7295-4546-8E14-276E9C23B4AD}" type="sibTrans" cxnId="{319AE6EF-A4A3-464A-BD64-99CAD70D92C6}">
      <dgm:prSet/>
      <dgm:spPr/>
      <dgm:t>
        <a:bodyPr/>
        <a:lstStyle/>
        <a:p>
          <a:endParaRPr lang="en-US"/>
        </a:p>
      </dgm:t>
    </dgm:pt>
    <dgm:pt modelId="{BE251B2E-7406-3E42-8BA9-9AB7D13C34B4}" type="pres">
      <dgm:prSet presAssocID="{8559F84C-9507-1540-82D3-3A9296CBD605}" presName="linear" presStyleCnt="0">
        <dgm:presLayoutVars>
          <dgm:animLvl val="lvl"/>
          <dgm:resizeHandles val="exact"/>
        </dgm:presLayoutVars>
      </dgm:prSet>
      <dgm:spPr/>
    </dgm:pt>
    <dgm:pt modelId="{18EC2B43-E1E1-B145-BE98-A6CE3B27DD10}" type="pres">
      <dgm:prSet presAssocID="{82250F9F-6DC6-2D41-BC9A-86244326BE9D}" presName="parentText" presStyleLbl="node1" presStyleIdx="0" presStyleCnt="1" custLinFactNeighborX="-1073" custLinFactNeighborY="-82630">
        <dgm:presLayoutVars>
          <dgm:chMax val="0"/>
          <dgm:bulletEnabled val="1"/>
        </dgm:presLayoutVars>
      </dgm:prSet>
      <dgm:spPr/>
    </dgm:pt>
  </dgm:ptLst>
  <dgm:cxnLst>
    <dgm:cxn modelId="{45B17552-045D-2B45-A009-667337E6E47B}" type="presOf" srcId="{82250F9F-6DC6-2D41-BC9A-86244326BE9D}" destId="{18EC2B43-E1E1-B145-BE98-A6CE3B27DD10}" srcOrd="0" destOrd="0" presId="urn:microsoft.com/office/officeart/2005/8/layout/vList2"/>
    <dgm:cxn modelId="{82031374-804F-2D4C-9B34-232EA7969002}" type="presOf" srcId="{8559F84C-9507-1540-82D3-3A9296CBD605}" destId="{BE251B2E-7406-3E42-8BA9-9AB7D13C34B4}" srcOrd="0" destOrd="0" presId="urn:microsoft.com/office/officeart/2005/8/layout/vList2"/>
    <dgm:cxn modelId="{319AE6EF-A4A3-464A-BD64-99CAD70D92C6}" srcId="{8559F84C-9507-1540-82D3-3A9296CBD605}" destId="{82250F9F-6DC6-2D41-BC9A-86244326BE9D}" srcOrd="0" destOrd="0" parTransId="{B0C05DFA-24A9-0F43-8439-8CCC8379E68D}" sibTransId="{2C965B5C-7295-4546-8E14-276E9C23B4AD}"/>
    <dgm:cxn modelId="{D0050333-0C95-3344-BFA6-C464406280C6}" type="presParOf" srcId="{BE251B2E-7406-3E42-8BA9-9AB7D13C34B4}" destId="{18EC2B43-E1E1-B145-BE98-A6CE3B27DD10}"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41C526-B63C-497E-A2C7-EA186129FA1A}">
      <dsp:nvSpPr>
        <dsp:cNvPr id="0" name=""/>
        <dsp:cNvSpPr/>
      </dsp:nvSpPr>
      <dsp:spPr>
        <a:xfrm>
          <a:off x="0" y="2117"/>
          <a:ext cx="6666833" cy="135211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i="0" kern="1200" dirty="0"/>
            <a:t>EVERY PERSON OVER the age of 15 in Ireland drinks, on average, more than 10 litres of alcohol per year (HRB) </a:t>
          </a:r>
          <a:endParaRPr lang="en-US" sz="2400" b="1" kern="1200" dirty="0"/>
        </a:p>
      </dsp:txBody>
      <dsp:txXfrm>
        <a:off x="66005" y="68122"/>
        <a:ext cx="6534823" cy="1220106"/>
      </dsp:txXfrm>
    </dsp:sp>
    <dsp:sp modelId="{86BE7E96-4D63-4B67-BD07-1BC6779EADAD}">
      <dsp:nvSpPr>
        <dsp:cNvPr id="0" name=""/>
        <dsp:cNvSpPr/>
      </dsp:nvSpPr>
      <dsp:spPr>
        <a:xfrm>
          <a:off x="0" y="1367973"/>
          <a:ext cx="6666833" cy="1352116"/>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i="0" kern="1200" dirty="0"/>
            <a:t>10.8 litres of pure alcohol a year – the equivalent of either 40 bottles of vodka, 113 bottles of wine or 436 pints of beer.</a:t>
          </a:r>
          <a:endParaRPr lang="en-US" sz="2000" b="1" kern="1200" dirty="0"/>
        </a:p>
      </dsp:txBody>
      <dsp:txXfrm>
        <a:off x="66005" y="1433978"/>
        <a:ext cx="6534823" cy="1220106"/>
      </dsp:txXfrm>
    </dsp:sp>
    <dsp:sp modelId="{CFF89B6A-E316-46AD-B059-28C7ED2931AC}">
      <dsp:nvSpPr>
        <dsp:cNvPr id="0" name=""/>
        <dsp:cNvSpPr/>
      </dsp:nvSpPr>
      <dsp:spPr>
        <a:xfrm>
          <a:off x="0" y="2733829"/>
          <a:ext cx="6666833" cy="1352116"/>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t>W</a:t>
          </a:r>
          <a:r>
            <a:rPr lang="en-GB" sz="2000" b="1" i="0" kern="1200" dirty="0"/>
            <a:t>hile alcohol consumption levels in Ireland have plateaued since 2013, people’s consumption remains “significantly higher” than the government’s 2020 target of no more than 9.1 litres of pure alcohol per person a year.</a:t>
          </a:r>
          <a:endParaRPr lang="en-US" sz="2000" b="1" kern="1200" dirty="0"/>
        </a:p>
      </dsp:txBody>
      <dsp:txXfrm>
        <a:off x="66005" y="2799834"/>
        <a:ext cx="6534823" cy="1220106"/>
      </dsp:txXfrm>
    </dsp:sp>
    <dsp:sp modelId="{B41A2E37-5CD6-4524-A221-34AFDD1D080B}">
      <dsp:nvSpPr>
        <dsp:cNvPr id="0" name=""/>
        <dsp:cNvSpPr/>
      </dsp:nvSpPr>
      <dsp:spPr>
        <a:xfrm>
          <a:off x="0" y="4099685"/>
          <a:ext cx="6666833" cy="1352116"/>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i="0" kern="1200" dirty="0"/>
            <a:t>As one in four people in Ireland don’t drink at all, actual consumption rates among those who do drink would be much higher than this</a:t>
          </a:r>
          <a:r>
            <a:rPr lang="en-GB" sz="500" b="0" i="0" kern="1200" dirty="0"/>
            <a:t>.</a:t>
          </a:r>
          <a:endParaRPr lang="en-US" sz="500" kern="1200" dirty="0"/>
        </a:p>
      </dsp:txBody>
      <dsp:txXfrm>
        <a:off x="66005" y="4165690"/>
        <a:ext cx="6534823" cy="12201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A0058-6D4C-4C73-AD77-B5482E2AC2D1}">
      <dsp:nvSpPr>
        <dsp:cNvPr id="0" name=""/>
        <dsp:cNvSpPr/>
      </dsp:nvSpPr>
      <dsp:spPr>
        <a:xfrm>
          <a:off x="5565" y="1401"/>
          <a:ext cx="6191253" cy="9316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b="0" i="0" kern="1200" dirty="0"/>
            <a:t>88 people die every month in Ireland as a direct result of alcohol</a:t>
          </a:r>
          <a:endParaRPr lang="en-US" sz="2800" b="0" kern="1200" dirty="0"/>
        </a:p>
      </dsp:txBody>
      <dsp:txXfrm>
        <a:off x="51045" y="46881"/>
        <a:ext cx="6100293" cy="840710"/>
      </dsp:txXfrm>
    </dsp:sp>
    <dsp:sp modelId="{5420089C-94FA-4C22-866F-DEC3DA1E0B07}">
      <dsp:nvSpPr>
        <dsp:cNvPr id="0" name=""/>
        <dsp:cNvSpPr/>
      </dsp:nvSpPr>
      <dsp:spPr>
        <a:xfrm>
          <a:off x="5565" y="979655"/>
          <a:ext cx="8733051" cy="93167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b="1" i="0" kern="1200" dirty="0"/>
            <a:t>1 in 4 deaths of young men aged between 15-39 is due to alcohol. Alcohol is a factor in over a third of all fatal road accidents </a:t>
          </a:r>
          <a:endParaRPr lang="en-US" sz="2400" b="1" kern="1200" dirty="0"/>
        </a:p>
      </dsp:txBody>
      <dsp:txXfrm>
        <a:off x="51045" y="1025135"/>
        <a:ext cx="8642091" cy="840710"/>
      </dsp:txXfrm>
    </dsp:sp>
    <dsp:sp modelId="{D56D2BCE-A50A-47F4-BFAF-69A1E11D7FB5}">
      <dsp:nvSpPr>
        <dsp:cNvPr id="0" name=""/>
        <dsp:cNvSpPr/>
      </dsp:nvSpPr>
      <dsp:spPr>
        <a:xfrm>
          <a:off x="5565" y="1957909"/>
          <a:ext cx="9588887" cy="93167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IE" sz="2400" b="1" kern="1200" dirty="0"/>
            <a:t>Among people who die by suicide in Ireland, the proportion of those dependent on alcohol - 51% to 85%</a:t>
          </a:r>
          <a:endParaRPr lang="en-US" sz="2400" b="1" kern="1200" dirty="0"/>
        </a:p>
      </dsp:txBody>
      <dsp:txXfrm>
        <a:off x="51045" y="2003389"/>
        <a:ext cx="9497927" cy="840710"/>
      </dsp:txXfrm>
    </dsp:sp>
    <dsp:sp modelId="{D16EB0A0-F28D-4636-A2EA-BA17E24D47E6}">
      <dsp:nvSpPr>
        <dsp:cNvPr id="0" name=""/>
        <dsp:cNvSpPr/>
      </dsp:nvSpPr>
      <dsp:spPr>
        <a:xfrm>
          <a:off x="5565" y="2936163"/>
          <a:ext cx="11396355" cy="141377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IE" sz="2400" b="1" kern="1200" dirty="0"/>
            <a:t>National Self-Harm Registry Ireland (NSHRI) - alcohol is involved in one third of all self-harm presentations to ED’s (31%)</a:t>
          </a:r>
          <a:br>
            <a:rPr lang="en-IE" sz="2400" b="1" kern="1200" dirty="0"/>
          </a:br>
          <a:r>
            <a:rPr lang="en-IE" sz="2400" b="1" kern="1200" dirty="0"/>
            <a:t>17% of adolescent self-harm was attributed to heavy drinking</a:t>
          </a:r>
          <a:endParaRPr lang="en-US" sz="2400" b="1" kern="1200" dirty="0"/>
        </a:p>
      </dsp:txBody>
      <dsp:txXfrm>
        <a:off x="74580" y="3005178"/>
        <a:ext cx="11258325" cy="12757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C2B43-E1E1-B145-BE98-A6CE3B27DD10}">
      <dsp:nvSpPr>
        <dsp:cNvPr id="0" name=""/>
        <dsp:cNvSpPr/>
      </dsp:nvSpPr>
      <dsp:spPr>
        <a:xfrm>
          <a:off x="0" y="0"/>
          <a:ext cx="3574954" cy="19913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Everyone drinking “in moderation” would mean an extremely large drop in profits (approx. 38%, or £13 billion in the UK </a:t>
          </a:r>
          <a:endParaRPr lang="en-ZA" sz="2300" kern="1200" dirty="0"/>
        </a:p>
      </dsp:txBody>
      <dsp:txXfrm>
        <a:off x="97209" y="97209"/>
        <a:ext cx="3380536" cy="179692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34D0AF-9BD4-4436-850A-AEF449E98224}" type="datetimeFigureOut">
              <a:rPr lang="en-IE" smtClean="0"/>
              <a:t>20/11/2023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6F2EC5-6889-47E4-AB93-96740EB550E9}" type="slidenum">
              <a:rPr lang="en-IE" smtClean="0"/>
              <a:t>‹#›</a:t>
            </a:fld>
            <a:endParaRPr lang="en-IE"/>
          </a:p>
        </p:txBody>
      </p:sp>
    </p:spTree>
    <p:extLst>
      <p:ext uri="{BB962C8B-B14F-4D97-AF65-F5344CB8AC3E}">
        <p14:creationId xmlns:p14="http://schemas.microsoft.com/office/powerpoint/2010/main" val="3630001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can</a:t>
            </a:r>
            <a:r>
              <a:rPr lang="en-US" baseline="0" dirty="0"/>
              <a:t> see the impact of globalization on the alcohol industry – the majority of alcohol sold around the world is produced and owned by a small number of companies. This means that global brands have been established as opposed to locally produced products – you can walk into a bar in Moscow, Shanghai or Addis Ababa and order a Budweiser or a Smirnoff vodka. </a:t>
            </a:r>
          </a:p>
          <a:p>
            <a:endParaRPr lang="en-US" baseline="0" dirty="0"/>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Global Market Share 2017 by beverage category</a:t>
            </a:r>
          </a:p>
          <a:p>
            <a:pPr marL="187325" marR="505460" indent="-152400">
              <a:lnSpc>
                <a:spcPct val="97000"/>
              </a:lnSpc>
              <a:spcBef>
                <a:spcPts val="0"/>
              </a:spcBef>
              <a:spcAft>
                <a:spcPts val="0"/>
              </a:spcAft>
            </a:pPr>
            <a:r>
              <a:rPr lang="en-US" sz="1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Euromonitor</a:t>
            </a:r>
            <a:r>
              <a:rPr lang="en-US" sz="1200" spc="2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International,</a:t>
            </a:r>
            <a:r>
              <a:rPr lang="en-US" sz="1200" spc="2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2018)</a:t>
            </a:r>
            <a:r>
              <a:rPr lang="en-US" sz="1200" spc="115"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187325" marR="505460" indent="-152400">
              <a:lnSpc>
                <a:spcPct val="97000"/>
              </a:lnSpc>
              <a:spcBef>
                <a:spcPts val="0"/>
              </a:spcBef>
              <a:spcAft>
                <a:spcPts val="0"/>
              </a:spcAft>
            </a:pPr>
            <a:r>
              <a:rPr lang="en-US" sz="1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AB</a:t>
            </a:r>
            <a:r>
              <a:rPr lang="en-US" sz="1200" spc="15"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spc="-5"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Inbev</a:t>
            </a:r>
            <a:r>
              <a:rPr lang="en-US" sz="1200" spc="-5"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Belgium               6.5%</a:t>
            </a:r>
            <a:r>
              <a:rPr lang="en-US" sz="1200" spc="2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spc="-5"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(AB)</a:t>
            </a:r>
            <a:r>
              <a:rPr lang="en-US" sz="800" i="1" spc="-5"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1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26.8%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87325" marR="0">
              <a:lnSpc>
                <a:spcPts val="865"/>
              </a:lnSpc>
              <a:spcBef>
                <a:spcPts val="0"/>
              </a:spcBef>
              <a:spcAft>
                <a:spcPts val="0"/>
              </a:spcAft>
            </a:pPr>
            <a:r>
              <a:rPr lang="en-US" sz="1200" spc="-5"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Heineken </a:t>
            </a:r>
            <a:r>
              <a:rPr lang="en-US" sz="1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Netherlands    2.8%  10.9%  </a:t>
            </a:r>
          </a:p>
          <a:p>
            <a:pPr marL="88265" marR="0">
              <a:lnSpc>
                <a:spcPts val="865"/>
              </a:lnSpc>
              <a:spcBef>
                <a:spcPts val="0"/>
              </a:spcBef>
              <a:spcAft>
                <a:spcPts val="0"/>
              </a:spcAft>
            </a:pPr>
            <a:r>
              <a:rPr lang="en-US" sz="1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China</a:t>
            </a:r>
            <a:r>
              <a:rPr lang="en-US" sz="1200" spc="15"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Resources</a:t>
            </a:r>
            <a:r>
              <a:rPr lang="en-US" sz="1200" spc="2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Holdings</a:t>
            </a:r>
            <a:r>
              <a:rPr lang="en-US" sz="1200" spc="2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Ltd.  China</a:t>
            </a:r>
            <a:r>
              <a:rPr lang="en-US" sz="20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6.1%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87325" marR="0">
              <a:lnSpc>
                <a:spcPts val="865"/>
              </a:lnSpc>
              <a:spcBef>
                <a:spcPts val="0"/>
              </a:spcBef>
              <a:spcAft>
                <a:spcPts val="0"/>
              </a:spcAft>
            </a:pPr>
            <a:r>
              <a:rPr lang="en-US" sz="1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Diageo  United</a:t>
            </a:r>
            <a:r>
              <a:rPr lang="en-US" sz="1200" spc="2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Kingdom</a:t>
            </a:r>
            <a:r>
              <a:rPr lang="en-US" sz="20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10.8%   20.0%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87325" marR="0">
              <a:lnSpc>
                <a:spcPts val="865"/>
              </a:lnSpc>
              <a:spcBef>
                <a:spcPts val="0"/>
              </a:spcBef>
              <a:spcAft>
                <a:spcPts val="0"/>
              </a:spcAft>
            </a:pPr>
            <a:r>
              <a:rPr lang="en-US" sz="1200" spc="-5"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Pernod</a:t>
            </a:r>
            <a:r>
              <a:rPr lang="en-US" sz="1200" spc="2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Ricard   </a:t>
            </a:r>
            <a:r>
              <a:rPr lang="en-US" sz="1200" spc="-5"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France   </a:t>
            </a:r>
            <a:r>
              <a:rPr lang="en-US" sz="1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8.3%    9.7%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87325" marR="0">
              <a:lnSpc>
                <a:spcPts val="865"/>
              </a:lnSpc>
              <a:spcBef>
                <a:spcPts val="0"/>
              </a:spcBef>
              <a:spcAft>
                <a:spcPts val="0"/>
              </a:spcAft>
            </a:pPr>
            <a:r>
              <a:rPr lang="en-US" sz="1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E&amp;</a:t>
            </a:r>
            <a:r>
              <a:rPr lang="en-US" sz="1200" spc="15"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J</a:t>
            </a:r>
            <a:r>
              <a:rPr lang="en-US" sz="1200" spc="15"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Gallo</a:t>
            </a:r>
            <a:r>
              <a:rPr lang="en-US" sz="1200" spc="-5"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Winery   </a:t>
            </a:r>
            <a:r>
              <a:rPr lang="en-US" sz="1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United</a:t>
            </a:r>
            <a:r>
              <a:rPr lang="en-US" sz="1200" spc="2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States   2.5%   3.10%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87325" marR="0">
              <a:lnSpc>
                <a:spcPts val="865"/>
              </a:lnSpc>
              <a:spcBef>
                <a:spcPts val="0"/>
              </a:spcBef>
              <a:spcAft>
                <a:spcPts val="0"/>
              </a:spcAft>
            </a:pPr>
            <a:r>
              <a:rPr lang="en-US" sz="1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Constellation</a:t>
            </a:r>
            <a:r>
              <a:rPr lang="en-US" sz="1200" spc="15"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Brands   United</a:t>
            </a:r>
            <a:r>
              <a:rPr lang="en-US" sz="1200" spc="2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States   2.0%   1.50%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6F6826E8-9955-2B42-96DE-C16C6AEDE010}" type="slidenum">
              <a:rPr lang="en-US" smtClean="0"/>
              <a:t>10</a:t>
            </a:fld>
            <a:endParaRPr lang="en-US"/>
          </a:p>
        </p:txBody>
      </p:sp>
    </p:spTree>
    <p:extLst>
      <p:ext uri="{BB962C8B-B14F-4D97-AF65-F5344CB8AC3E}">
        <p14:creationId xmlns:p14="http://schemas.microsoft.com/office/powerpoint/2010/main" val="2339868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a breakdown of nature of alcohol consumption in England in 2018. As you can see, most people drink within government guidelines (either blue or green). However, the remaining 25% who consume at hazardous or harmful levels, account for a significant majority of the overall alcohol consumed. And because of that, they account for a significant proportion of the entire revenue for the industry, nearly 70%. This modelling study found that if everyone were to drink in moderation in England, the industry would face a 38% drop in profits, around 13 billion. The industry disputes this interpretation</a:t>
            </a:r>
          </a:p>
        </p:txBody>
      </p:sp>
      <p:sp>
        <p:nvSpPr>
          <p:cNvPr id="4" name="Slide Number Placeholder 3"/>
          <p:cNvSpPr>
            <a:spLocks noGrp="1"/>
          </p:cNvSpPr>
          <p:nvPr>
            <p:ph type="sldNum" sz="quarter" idx="5"/>
          </p:nvPr>
        </p:nvSpPr>
        <p:spPr/>
        <p:txBody>
          <a:bodyPr/>
          <a:lstStyle/>
          <a:p>
            <a:fld id="{FC24D42F-6154-4FA9-9615-446FC24F1304}" type="slidenum">
              <a:rPr lang="en-GB" smtClean="0"/>
              <a:t>11</a:t>
            </a:fld>
            <a:endParaRPr lang="en-GB"/>
          </a:p>
        </p:txBody>
      </p:sp>
    </p:spTree>
    <p:extLst>
      <p:ext uri="{BB962C8B-B14F-4D97-AF65-F5344CB8AC3E}">
        <p14:creationId xmlns:p14="http://schemas.microsoft.com/office/powerpoint/2010/main" val="3989448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fact, these conflicts are foundational to why the industry engages in </a:t>
            </a:r>
            <a:r>
              <a:rPr lang="en-US" dirty="0" err="1"/>
              <a:t>publc</a:t>
            </a:r>
            <a:r>
              <a:rPr lang="en-US" dirty="0"/>
              <a:t> health. It is through doing so it can undermine those evidence based approaches that might most constrain business growth, instead focusing on ineffectual arenas for which there is little evidence of effectiveness</a:t>
            </a:r>
          </a:p>
          <a:p>
            <a:endParaRPr lang="en-US" dirty="0"/>
          </a:p>
          <a:p>
            <a:r>
              <a:rPr lang="en-US" dirty="0"/>
              <a:t>PH involvement also boosts legitimacy as a source of PH information, which in turn allows the industry to frame problems and solutions in the mind of the public</a:t>
            </a:r>
          </a:p>
          <a:p>
            <a:endParaRPr lang="en-US" dirty="0"/>
          </a:p>
          <a:p>
            <a:r>
              <a:rPr lang="en-US" dirty="0"/>
              <a:t>It is also part of seeking to position alcohol as a normal, harmless product, and normalize its use </a:t>
            </a:r>
          </a:p>
        </p:txBody>
      </p:sp>
      <p:sp>
        <p:nvSpPr>
          <p:cNvPr id="4" name="Slide Number Placeholder 3"/>
          <p:cNvSpPr>
            <a:spLocks noGrp="1"/>
          </p:cNvSpPr>
          <p:nvPr>
            <p:ph type="sldNum" sz="quarter" idx="5"/>
          </p:nvPr>
        </p:nvSpPr>
        <p:spPr/>
        <p:txBody>
          <a:bodyPr/>
          <a:lstStyle/>
          <a:p>
            <a:fld id="{FC24D42F-6154-4FA9-9615-446FC24F1304}" type="slidenum">
              <a:rPr lang="en-GB" smtClean="0"/>
              <a:t>13</a:t>
            </a:fld>
            <a:endParaRPr lang="en-GB"/>
          </a:p>
        </p:txBody>
      </p:sp>
    </p:spTree>
    <p:extLst>
      <p:ext uri="{BB962C8B-B14F-4D97-AF65-F5344CB8AC3E}">
        <p14:creationId xmlns:p14="http://schemas.microsoft.com/office/powerpoint/2010/main" val="3629414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badi" panose="020B0604020104020204" pitchFamily="34" charset="0"/>
              </a:rPr>
              <a:t>Pregnancy – may nudge women towards drinking more </a:t>
            </a:r>
            <a:r>
              <a:rPr lang="en-GB" sz="1200">
                <a:latin typeface="Abadi" panose="020B0604020104020204" pitchFamily="34" charset="0"/>
              </a:rPr>
              <a:t>during pregnancy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badi" panose="020B0604020104020204" pitchFamily="34" charset="0"/>
              </a:rPr>
              <a:t>Here </a:t>
            </a:r>
            <a:r>
              <a:rPr lang="en-GB" sz="1200" dirty="0">
                <a:latin typeface="Abadi" panose="020B0604020104020204" pitchFamily="34" charset="0"/>
              </a:rPr>
              <a:t>in Ireland the ‘drink responsibly’ message is embedded in alcohol ads and therefore has a strong association with the positive images used in marketing campaigns.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badi" panose="020B0604020104020204" pitchFamily="34" charset="0"/>
              </a:rPr>
              <a:t>Responsible drinking’ ‘drink smart’ and ‘drink responsibly’ messages -  key focus of the industry’s CSR strategy (used, for example by AB InBev, Diageo, Heineken, Carlsberg). These unscientific &amp; ambiguous terms fail to define lower-risk drinking and are not supported by scientific research. Campaigns produce a positive image of the industry among adolescents and young adults.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badi" panose="020B0604020104020204" pitchFamily="34" charset="0"/>
            </a:endParaRPr>
          </a:p>
          <a:p>
            <a:endParaRPr lang="en-IE" dirty="0"/>
          </a:p>
        </p:txBody>
      </p:sp>
      <p:sp>
        <p:nvSpPr>
          <p:cNvPr id="4" name="Slide Number Placeholder 3"/>
          <p:cNvSpPr>
            <a:spLocks noGrp="1"/>
          </p:cNvSpPr>
          <p:nvPr>
            <p:ph type="sldNum" sz="quarter" idx="5"/>
          </p:nvPr>
        </p:nvSpPr>
        <p:spPr/>
        <p:txBody>
          <a:bodyPr/>
          <a:lstStyle/>
          <a:p>
            <a:fld id="{F49016D8-A166-4B87-9BB9-1C5BE3A61B66}" type="slidenum">
              <a:rPr lang="en-IE" smtClean="0"/>
              <a:t>16</a:t>
            </a:fld>
            <a:endParaRPr lang="en-IE"/>
          </a:p>
        </p:txBody>
      </p:sp>
    </p:spTree>
    <p:extLst>
      <p:ext uri="{BB962C8B-B14F-4D97-AF65-F5344CB8AC3E}">
        <p14:creationId xmlns:p14="http://schemas.microsoft.com/office/powerpoint/2010/main" val="218162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B418E-AF41-7346-0063-8840EAFE64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D93243A9-CE88-100B-2E40-70AA99D1C5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A06DB033-D175-A281-E722-2BAB49B65694}"/>
              </a:ext>
            </a:extLst>
          </p:cNvPr>
          <p:cNvSpPr>
            <a:spLocks noGrp="1"/>
          </p:cNvSpPr>
          <p:nvPr>
            <p:ph type="dt" sz="half" idx="10"/>
          </p:nvPr>
        </p:nvSpPr>
        <p:spPr/>
        <p:txBody>
          <a:bodyPr/>
          <a:lstStyle/>
          <a:p>
            <a:fld id="{6927A3E4-49BF-44C7-9BB2-35ADB581E39A}" type="datetimeFigureOut">
              <a:rPr lang="en-IE" smtClean="0"/>
              <a:t>20/11/2023</a:t>
            </a:fld>
            <a:endParaRPr lang="en-IE"/>
          </a:p>
        </p:txBody>
      </p:sp>
      <p:sp>
        <p:nvSpPr>
          <p:cNvPr id="5" name="Footer Placeholder 4">
            <a:extLst>
              <a:ext uri="{FF2B5EF4-FFF2-40B4-BE49-F238E27FC236}">
                <a16:creationId xmlns:a16="http://schemas.microsoft.com/office/drawing/2014/main" id="{59409492-77EB-E9D5-7CCF-FCF8F389D5D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A1786F1-B7C4-7D0A-94DC-25ED37ECAF42}"/>
              </a:ext>
            </a:extLst>
          </p:cNvPr>
          <p:cNvSpPr>
            <a:spLocks noGrp="1"/>
          </p:cNvSpPr>
          <p:nvPr>
            <p:ph type="sldNum" sz="quarter" idx="12"/>
          </p:nvPr>
        </p:nvSpPr>
        <p:spPr/>
        <p:txBody>
          <a:bodyPr/>
          <a:lstStyle/>
          <a:p>
            <a:fld id="{765CDBA7-7B86-4E98-9D0D-172AE4CA6090}" type="slidenum">
              <a:rPr lang="en-IE" smtClean="0"/>
              <a:t>‹#›</a:t>
            </a:fld>
            <a:endParaRPr lang="en-IE"/>
          </a:p>
        </p:txBody>
      </p:sp>
    </p:spTree>
    <p:extLst>
      <p:ext uri="{BB962C8B-B14F-4D97-AF65-F5344CB8AC3E}">
        <p14:creationId xmlns:p14="http://schemas.microsoft.com/office/powerpoint/2010/main" val="2698715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E1F2B-F96F-E73A-E9A3-6F3759A9BC33}"/>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9C9883D1-A448-6F59-5B4C-A1AA6E71D9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F600FEB-5164-39B4-C775-6A54E99F311B}"/>
              </a:ext>
            </a:extLst>
          </p:cNvPr>
          <p:cNvSpPr>
            <a:spLocks noGrp="1"/>
          </p:cNvSpPr>
          <p:nvPr>
            <p:ph type="dt" sz="half" idx="10"/>
          </p:nvPr>
        </p:nvSpPr>
        <p:spPr/>
        <p:txBody>
          <a:bodyPr/>
          <a:lstStyle/>
          <a:p>
            <a:fld id="{6927A3E4-49BF-44C7-9BB2-35ADB581E39A}" type="datetimeFigureOut">
              <a:rPr lang="en-IE" smtClean="0"/>
              <a:t>20/11/2023</a:t>
            </a:fld>
            <a:endParaRPr lang="en-IE"/>
          </a:p>
        </p:txBody>
      </p:sp>
      <p:sp>
        <p:nvSpPr>
          <p:cNvPr id="5" name="Footer Placeholder 4">
            <a:extLst>
              <a:ext uri="{FF2B5EF4-FFF2-40B4-BE49-F238E27FC236}">
                <a16:creationId xmlns:a16="http://schemas.microsoft.com/office/drawing/2014/main" id="{88097928-C4C2-56AD-F040-2625F36816A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6B8D3A9-A617-0F0D-5477-CF5D32948FDE}"/>
              </a:ext>
            </a:extLst>
          </p:cNvPr>
          <p:cNvSpPr>
            <a:spLocks noGrp="1"/>
          </p:cNvSpPr>
          <p:nvPr>
            <p:ph type="sldNum" sz="quarter" idx="12"/>
          </p:nvPr>
        </p:nvSpPr>
        <p:spPr/>
        <p:txBody>
          <a:bodyPr/>
          <a:lstStyle/>
          <a:p>
            <a:fld id="{765CDBA7-7B86-4E98-9D0D-172AE4CA6090}" type="slidenum">
              <a:rPr lang="en-IE" smtClean="0"/>
              <a:t>‹#›</a:t>
            </a:fld>
            <a:endParaRPr lang="en-IE"/>
          </a:p>
        </p:txBody>
      </p:sp>
    </p:spTree>
    <p:extLst>
      <p:ext uri="{BB962C8B-B14F-4D97-AF65-F5344CB8AC3E}">
        <p14:creationId xmlns:p14="http://schemas.microsoft.com/office/powerpoint/2010/main" val="3731254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193A49-2818-C110-A99C-397A984507B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E1B566DC-8AF3-F2BB-F0BB-C586C064C9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8A32505-BEDA-154C-760F-55B46FB67C74}"/>
              </a:ext>
            </a:extLst>
          </p:cNvPr>
          <p:cNvSpPr>
            <a:spLocks noGrp="1"/>
          </p:cNvSpPr>
          <p:nvPr>
            <p:ph type="dt" sz="half" idx="10"/>
          </p:nvPr>
        </p:nvSpPr>
        <p:spPr/>
        <p:txBody>
          <a:bodyPr/>
          <a:lstStyle/>
          <a:p>
            <a:fld id="{6927A3E4-49BF-44C7-9BB2-35ADB581E39A}" type="datetimeFigureOut">
              <a:rPr lang="en-IE" smtClean="0"/>
              <a:t>20/11/2023</a:t>
            </a:fld>
            <a:endParaRPr lang="en-IE"/>
          </a:p>
        </p:txBody>
      </p:sp>
      <p:sp>
        <p:nvSpPr>
          <p:cNvPr id="5" name="Footer Placeholder 4">
            <a:extLst>
              <a:ext uri="{FF2B5EF4-FFF2-40B4-BE49-F238E27FC236}">
                <a16:creationId xmlns:a16="http://schemas.microsoft.com/office/drawing/2014/main" id="{AE438230-4E8E-586D-2AD2-5035ECFF735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BE9698B-7EAE-7234-3E15-7FF6D6757522}"/>
              </a:ext>
            </a:extLst>
          </p:cNvPr>
          <p:cNvSpPr>
            <a:spLocks noGrp="1"/>
          </p:cNvSpPr>
          <p:nvPr>
            <p:ph type="sldNum" sz="quarter" idx="12"/>
          </p:nvPr>
        </p:nvSpPr>
        <p:spPr/>
        <p:txBody>
          <a:bodyPr/>
          <a:lstStyle/>
          <a:p>
            <a:fld id="{765CDBA7-7B86-4E98-9D0D-172AE4CA6090}" type="slidenum">
              <a:rPr lang="en-IE" smtClean="0"/>
              <a:t>‹#›</a:t>
            </a:fld>
            <a:endParaRPr lang="en-IE"/>
          </a:p>
        </p:txBody>
      </p:sp>
    </p:spTree>
    <p:extLst>
      <p:ext uri="{BB962C8B-B14F-4D97-AF65-F5344CB8AC3E}">
        <p14:creationId xmlns:p14="http://schemas.microsoft.com/office/powerpoint/2010/main" val="1529232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40361-26D9-666B-FE8D-2FB24BBB9107}"/>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C8B193EF-BB96-F16A-CA4D-702A953E8F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115132B-321E-48E5-E484-B67E68A6DC9F}"/>
              </a:ext>
            </a:extLst>
          </p:cNvPr>
          <p:cNvSpPr>
            <a:spLocks noGrp="1"/>
          </p:cNvSpPr>
          <p:nvPr>
            <p:ph type="dt" sz="half" idx="10"/>
          </p:nvPr>
        </p:nvSpPr>
        <p:spPr/>
        <p:txBody>
          <a:bodyPr/>
          <a:lstStyle/>
          <a:p>
            <a:fld id="{6927A3E4-49BF-44C7-9BB2-35ADB581E39A}" type="datetimeFigureOut">
              <a:rPr lang="en-IE" smtClean="0"/>
              <a:t>20/11/2023</a:t>
            </a:fld>
            <a:endParaRPr lang="en-IE"/>
          </a:p>
        </p:txBody>
      </p:sp>
      <p:sp>
        <p:nvSpPr>
          <p:cNvPr id="5" name="Footer Placeholder 4">
            <a:extLst>
              <a:ext uri="{FF2B5EF4-FFF2-40B4-BE49-F238E27FC236}">
                <a16:creationId xmlns:a16="http://schemas.microsoft.com/office/drawing/2014/main" id="{AED474D2-5D25-866E-3B5C-7230AF72D68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4FA6B46-A493-7B4F-13E0-14FBECE62CC5}"/>
              </a:ext>
            </a:extLst>
          </p:cNvPr>
          <p:cNvSpPr>
            <a:spLocks noGrp="1"/>
          </p:cNvSpPr>
          <p:nvPr>
            <p:ph type="sldNum" sz="quarter" idx="12"/>
          </p:nvPr>
        </p:nvSpPr>
        <p:spPr/>
        <p:txBody>
          <a:bodyPr/>
          <a:lstStyle/>
          <a:p>
            <a:fld id="{765CDBA7-7B86-4E98-9D0D-172AE4CA6090}" type="slidenum">
              <a:rPr lang="en-IE" smtClean="0"/>
              <a:t>‹#›</a:t>
            </a:fld>
            <a:endParaRPr lang="en-IE"/>
          </a:p>
        </p:txBody>
      </p:sp>
    </p:spTree>
    <p:extLst>
      <p:ext uri="{BB962C8B-B14F-4D97-AF65-F5344CB8AC3E}">
        <p14:creationId xmlns:p14="http://schemas.microsoft.com/office/powerpoint/2010/main" val="712637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6575A-B765-3FDB-CABF-05551E1B2C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72B91672-A06D-E61C-662A-D89F02F4A2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C44EFB-BFE4-E46D-0FE1-C008C6843DE8}"/>
              </a:ext>
            </a:extLst>
          </p:cNvPr>
          <p:cNvSpPr>
            <a:spLocks noGrp="1"/>
          </p:cNvSpPr>
          <p:nvPr>
            <p:ph type="dt" sz="half" idx="10"/>
          </p:nvPr>
        </p:nvSpPr>
        <p:spPr/>
        <p:txBody>
          <a:bodyPr/>
          <a:lstStyle/>
          <a:p>
            <a:fld id="{6927A3E4-49BF-44C7-9BB2-35ADB581E39A}" type="datetimeFigureOut">
              <a:rPr lang="en-IE" smtClean="0"/>
              <a:t>20/11/2023</a:t>
            </a:fld>
            <a:endParaRPr lang="en-IE"/>
          </a:p>
        </p:txBody>
      </p:sp>
      <p:sp>
        <p:nvSpPr>
          <p:cNvPr id="5" name="Footer Placeholder 4">
            <a:extLst>
              <a:ext uri="{FF2B5EF4-FFF2-40B4-BE49-F238E27FC236}">
                <a16:creationId xmlns:a16="http://schemas.microsoft.com/office/drawing/2014/main" id="{449D7F25-59BE-E4F1-D18A-28223C65931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41745B3-B7EA-D5CB-3A25-1A78CCA663FB}"/>
              </a:ext>
            </a:extLst>
          </p:cNvPr>
          <p:cNvSpPr>
            <a:spLocks noGrp="1"/>
          </p:cNvSpPr>
          <p:nvPr>
            <p:ph type="sldNum" sz="quarter" idx="12"/>
          </p:nvPr>
        </p:nvSpPr>
        <p:spPr/>
        <p:txBody>
          <a:bodyPr/>
          <a:lstStyle/>
          <a:p>
            <a:fld id="{765CDBA7-7B86-4E98-9D0D-172AE4CA6090}" type="slidenum">
              <a:rPr lang="en-IE" smtClean="0"/>
              <a:t>‹#›</a:t>
            </a:fld>
            <a:endParaRPr lang="en-IE"/>
          </a:p>
        </p:txBody>
      </p:sp>
    </p:spTree>
    <p:extLst>
      <p:ext uri="{BB962C8B-B14F-4D97-AF65-F5344CB8AC3E}">
        <p14:creationId xmlns:p14="http://schemas.microsoft.com/office/powerpoint/2010/main" val="336931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D048E-7EC8-FBEC-D170-C8C6AE11AD37}"/>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5312B859-CD39-BCAC-C52E-004E4C32DF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20242502-E6B1-3D58-1E05-9FF13CEE97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B2B0EAD3-DCE1-D2B8-DF97-A41ED80411C2}"/>
              </a:ext>
            </a:extLst>
          </p:cNvPr>
          <p:cNvSpPr>
            <a:spLocks noGrp="1"/>
          </p:cNvSpPr>
          <p:nvPr>
            <p:ph type="dt" sz="half" idx="10"/>
          </p:nvPr>
        </p:nvSpPr>
        <p:spPr/>
        <p:txBody>
          <a:bodyPr/>
          <a:lstStyle/>
          <a:p>
            <a:fld id="{6927A3E4-49BF-44C7-9BB2-35ADB581E39A}" type="datetimeFigureOut">
              <a:rPr lang="en-IE" smtClean="0"/>
              <a:t>20/11/2023</a:t>
            </a:fld>
            <a:endParaRPr lang="en-IE"/>
          </a:p>
        </p:txBody>
      </p:sp>
      <p:sp>
        <p:nvSpPr>
          <p:cNvPr id="6" name="Footer Placeholder 5">
            <a:extLst>
              <a:ext uri="{FF2B5EF4-FFF2-40B4-BE49-F238E27FC236}">
                <a16:creationId xmlns:a16="http://schemas.microsoft.com/office/drawing/2014/main" id="{35E1A483-7AE1-347B-9841-7402D835766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0C6FBAB-286C-1872-2C0F-A1A9A018F720}"/>
              </a:ext>
            </a:extLst>
          </p:cNvPr>
          <p:cNvSpPr>
            <a:spLocks noGrp="1"/>
          </p:cNvSpPr>
          <p:nvPr>
            <p:ph type="sldNum" sz="quarter" idx="12"/>
          </p:nvPr>
        </p:nvSpPr>
        <p:spPr/>
        <p:txBody>
          <a:bodyPr/>
          <a:lstStyle/>
          <a:p>
            <a:fld id="{765CDBA7-7B86-4E98-9D0D-172AE4CA6090}" type="slidenum">
              <a:rPr lang="en-IE" smtClean="0"/>
              <a:t>‹#›</a:t>
            </a:fld>
            <a:endParaRPr lang="en-IE"/>
          </a:p>
        </p:txBody>
      </p:sp>
    </p:spTree>
    <p:extLst>
      <p:ext uri="{BB962C8B-B14F-4D97-AF65-F5344CB8AC3E}">
        <p14:creationId xmlns:p14="http://schemas.microsoft.com/office/powerpoint/2010/main" val="4254773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79EBE-7CFD-C4B4-06E4-FD0FC07F63C7}"/>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2E9CE92F-CF41-FDBE-8ACC-32093F75B6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5D2B9E-F037-7D4C-0D24-5B75220DEA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5EEE9825-76C4-36DB-6D8D-C6A82533D7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B6FA6C-0BD7-F940-8E9D-D89E7A9936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3B0AC555-5BC6-3700-59C7-7AD4F9E44D63}"/>
              </a:ext>
            </a:extLst>
          </p:cNvPr>
          <p:cNvSpPr>
            <a:spLocks noGrp="1"/>
          </p:cNvSpPr>
          <p:nvPr>
            <p:ph type="dt" sz="half" idx="10"/>
          </p:nvPr>
        </p:nvSpPr>
        <p:spPr/>
        <p:txBody>
          <a:bodyPr/>
          <a:lstStyle/>
          <a:p>
            <a:fld id="{6927A3E4-49BF-44C7-9BB2-35ADB581E39A}" type="datetimeFigureOut">
              <a:rPr lang="en-IE" smtClean="0"/>
              <a:t>20/11/2023</a:t>
            </a:fld>
            <a:endParaRPr lang="en-IE"/>
          </a:p>
        </p:txBody>
      </p:sp>
      <p:sp>
        <p:nvSpPr>
          <p:cNvPr id="8" name="Footer Placeholder 7">
            <a:extLst>
              <a:ext uri="{FF2B5EF4-FFF2-40B4-BE49-F238E27FC236}">
                <a16:creationId xmlns:a16="http://schemas.microsoft.com/office/drawing/2014/main" id="{41C19B1C-5D14-C33A-8C4E-9C21542E0D24}"/>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47137A69-3E06-7048-425F-D2A0E0E96D32}"/>
              </a:ext>
            </a:extLst>
          </p:cNvPr>
          <p:cNvSpPr>
            <a:spLocks noGrp="1"/>
          </p:cNvSpPr>
          <p:nvPr>
            <p:ph type="sldNum" sz="quarter" idx="12"/>
          </p:nvPr>
        </p:nvSpPr>
        <p:spPr/>
        <p:txBody>
          <a:bodyPr/>
          <a:lstStyle/>
          <a:p>
            <a:fld id="{765CDBA7-7B86-4E98-9D0D-172AE4CA6090}" type="slidenum">
              <a:rPr lang="en-IE" smtClean="0"/>
              <a:t>‹#›</a:t>
            </a:fld>
            <a:endParaRPr lang="en-IE"/>
          </a:p>
        </p:txBody>
      </p:sp>
    </p:spTree>
    <p:extLst>
      <p:ext uri="{BB962C8B-B14F-4D97-AF65-F5344CB8AC3E}">
        <p14:creationId xmlns:p14="http://schemas.microsoft.com/office/powerpoint/2010/main" val="4263919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79D5B-0350-8B83-04E4-613CB7AFDD0D}"/>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405ED262-5F7F-970E-4EED-F8AF5EB8F14E}"/>
              </a:ext>
            </a:extLst>
          </p:cNvPr>
          <p:cNvSpPr>
            <a:spLocks noGrp="1"/>
          </p:cNvSpPr>
          <p:nvPr>
            <p:ph type="dt" sz="half" idx="10"/>
          </p:nvPr>
        </p:nvSpPr>
        <p:spPr/>
        <p:txBody>
          <a:bodyPr/>
          <a:lstStyle/>
          <a:p>
            <a:fld id="{6927A3E4-49BF-44C7-9BB2-35ADB581E39A}" type="datetimeFigureOut">
              <a:rPr lang="en-IE" smtClean="0"/>
              <a:t>20/11/2023</a:t>
            </a:fld>
            <a:endParaRPr lang="en-IE"/>
          </a:p>
        </p:txBody>
      </p:sp>
      <p:sp>
        <p:nvSpPr>
          <p:cNvPr id="4" name="Footer Placeholder 3">
            <a:extLst>
              <a:ext uri="{FF2B5EF4-FFF2-40B4-BE49-F238E27FC236}">
                <a16:creationId xmlns:a16="http://schemas.microsoft.com/office/drawing/2014/main" id="{34E79ECD-C7A0-49DE-6BE0-A08A54487ED1}"/>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95485B2F-002A-F952-80F7-52B075B68AE2}"/>
              </a:ext>
            </a:extLst>
          </p:cNvPr>
          <p:cNvSpPr>
            <a:spLocks noGrp="1"/>
          </p:cNvSpPr>
          <p:nvPr>
            <p:ph type="sldNum" sz="quarter" idx="12"/>
          </p:nvPr>
        </p:nvSpPr>
        <p:spPr/>
        <p:txBody>
          <a:bodyPr/>
          <a:lstStyle/>
          <a:p>
            <a:fld id="{765CDBA7-7B86-4E98-9D0D-172AE4CA6090}" type="slidenum">
              <a:rPr lang="en-IE" smtClean="0"/>
              <a:t>‹#›</a:t>
            </a:fld>
            <a:endParaRPr lang="en-IE"/>
          </a:p>
        </p:txBody>
      </p:sp>
    </p:spTree>
    <p:extLst>
      <p:ext uri="{BB962C8B-B14F-4D97-AF65-F5344CB8AC3E}">
        <p14:creationId xmlns:p14="http://schemas.microsoft.com/office/powerpoint/2010/main" val="2972521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EB61FC-0C8A-40C7-D02E-80361FB37D17}"/>
              </a:ext>
            </a:extLst>
          </p:cNvPr>
          <p:cNvSpPr>
            <a:spLocks noGrp="1"/>
          </p:cNvSpPr>
          <p:nvPr>
            <p:ph type="dt" sz="half" idx="10"/>
          </p:nvPr>
        </p:nvSpPr>
        <p:spPr/>
        <p:txBody>
          <a:bodyPr/>
          <a:lstStyle/>
          <a:p>
            <a:fld id="{6927A3E4-49BF-44C7-9BB2-35ADB581E39A}" type="datetimeFigureOut">
              <a:rPr lang="en-IE" smtClean="0"/>
              <a:t>20/11/2023</a:t>
            </a:fld>
            <a:endParaRPr lang="en-IE"/>
          </a:p>
        </p:txBody>
      </p:sp>
      <p:sp>
        <p:nvSpPr>
          <p:cNvPr id="3" name="Footer Placeholder 2">
            <a:extLst>
              <a:ext uri="{FF2B5EF4-FFF2-40B4-BE49-F238E27FC236}">
                <a16:creationId xmlns:a16="http://schemas.microsoft.com/office/drawing/2014/main" id="{62148621-3DAB-422D-824A-4745EE3D4386}"/>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51B1B388-1C92-8531-FD37-A534D0201B94}"/>
              </a:ext>
            </a:extLst>
          </p:cNvPr>
          <p:cNvSpPr>
            <a:spLocks noGrp="1"/>
          </p:cNvSpPr>
          <p:nvPr>
            <p:ph type="sldNum" sz="quarter" idx="12"/>
          </p:nvPr>
        </p:nvSpPr>
        <p:spPr/>
        <p:txBody>
          <a:bodyPr/>
          <a:lstStyle/>
          <a:p>
            <a:fld id="{765CDBA7-7B86-4E98-9D0D-172AE4CA6090}" type="slidenum">
              <a:rPr lang="en-IE" smtClean="0"/>
              <a:t>‹#›</a:t>
            </a:fld>
            <a:endParaRPr lang="en-IE"/>
          </a:p>
        </p:txBody>
      </p:sp>
    </p:spTree>
    <p:extLst>
      <p:ext uri="{BB962C8B-B14F-4D97-AF65-F5344CB8AC3E}">
        <p14:creationId xmlns:p14="http://schemas.microsoft.com/office/powerpoint/2010/main" val="3922549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ED1CE-F293-0F2B-4A40-59077DF167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127CD50-9A6F-FD2F-A1AA-EF52D9717C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2228BFCA-BF2C-BF93-2EE9-B2B248C4C7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2F3CD7-853D-8BD1-F604-35F0E1E239F0}"/>
              </a:ext>
            </a:extLst>
          </p:cNvPr>
          <p:cNvSpPr>
            <a:spLocks noGrp="1"/>
          </p:cNvSpPr>
          <p:nvPr>
            <p:ph type="dt" sz="half" idx="10"/>
          </p:nvPr>
        </p:nvSpPr>
        <p:spPr/>
        <p:txBody>
          <a:bodyPr/>
          <a:lstStyle/>
          <a:p>
            <a:fld id="{6927A3E4-49BF-44C7-9BB2-35ADB581E39A}" type="datetimeFigureOut">
              <a:rPr lang="en-IE" smtClean="0"/>
              <a:t>20/11/2023</a:t>
            </a:fld>
            <a:endParaRPr lang="en-IE"/>
          </a:p>
        </p:txBody>
      </p:sp>
      <p:sp>
        <p:nvSpPr>
          <p:cNvPr id="6" name="Footer Placeholder 5">
            <a:extLst>
              <a:ext uri="{FF2B5EF4-FFF2-40B4-BE49-F238E27FC236}">
                <a16:creationId xmlns:a16="http://schemas.microsoft.com/office/drawing/2014/main" id="{008E0F5B-EF8E-827E-A1A3-D5B2336F7358}"/>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9565742-59DF-488B-B927-8432F766EC57}"/>
              </a:ext>
            </a:extLst>
          </p:cNvPr>
          <p:cNvSpPr>
            <a:spLocks noGrp="1"/>
          </p:cNvSpPr>
          <p:nvPr>
            <p:ph type="sldNum" sz="quarter" idx="12"/>
          </p:nvPr>
        </p:nvSpPr>
        <p:spPr/>
        <p:txBody>
          <a:bodyPr/>
          <a:lstStyle/>
          <a:p>
            <a:fld id="{765CDBA7-7B86-4E98-9D0D-172AE4CA6090}" type="slidenum">
              <a:rPr lang="en-IE" smtClean="0"/>
              <a:t>‹#›</a:t>
            </a:fld>
            <a:endParaRPr lang="en-IE"/>
          </a:p>
        </p:txBody>
      </p:sp>
    </p:spTree>
    <p:extLst>
      <p:ext uri="{BB962C8B-B14F-4D97-AF65-F5344CB8AC3E}">
        <p14:creationId xmlns:p14="http://schemas.microsoft.com/office/powerpoint/2010/main" val="133770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E94EF-6669-2AC9-701A-9B81954196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C6A47003-5F2E-998B-F274-37A9E38DF6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F2F8ABB3-E9A0-B408-C42E-CD790EBB02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3630F6-6860-98E2-1F13-11160BF26BEE}"/>
              </a:ext>
            </a:extLst>
          </p:cNvPr>
          <p:cNvSpPr>
            <a:spLocks noGrp="1"/>
          </p:cNvSpPr>
          <p:nvPr>
            <p:ph type="dt" sz="half" idx="10"/>
          </p:nvPr>
        </p:nvSpPr>
        <p:spPr/>
        <p:txBody>
          <a:bodyPr/>
          <a:lstStyle/>
          <a:p>
            <a:fld id="{6927A3E4-49BF-44C7-9BB2-35ADB581E39A}" type="datetimeFigureOut">
              <a:rPr lang="en-IE" smtClean="0"/>
              <a:t>20/11/2023</a:t>
            </a:fld>
            <a:endParaRPr lang="en-IE"/>
          </a:p>
        </p:txBody>
      </p:sp>
      <p:sp>
        <p:nvSpPr>
          <p:cNvPr id="6" name="Footer Placeholder 5">
            <a:extLst>
              <a:ext uri="{FF2B5EF4-FFF2-40B4-BE49-F238E27FC236}">
                <a16:creationId xmlns:a16="http://schemas.microsoft.com/office/drawing/2014/main" id="{C1AADAFF-BD84-4928-631F-C94FA48A9C0C}"/>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0E39E7B6-255C-F97F-BFEA-CE10592D1742}"/>
              </a:ext>
            </a:extLst>
          </p:cNvPr>
          <p:cNvSpPr>
            <a:spLocks noGrp="1"/>
          </p:cNvSpPr>
          <p:nvPr>
            <p:ph type="sldNum" sz="quarter" idx="12"/>
          </p:nvPr>
        </p:nvSpPr>
        <p:spPr/>
        <p:txBody>
          <a:bodyPr/>
          <a:lstStyle/>
          <a:p>
            <a:fld id="{765CDBA7-7B86-4E98-9D0D-172AE4CA6090}" type="slidenum">
              <a:rPr lang="en-IE" smtClean="0"/>
              <a:t>‹#›</a:t>
            </a:fld>
            <a:endParaRPr lang="en-IE"/>
          </a:p>
        </p:txBody>
      </p:sp>
    </p:spTree>
    <p:extLst>
      <p:ext uri="{BB962C8B-B14F-4D97-AF65-F5344CB8AC3E}">
        <p14:creationId xmlns:p14="http://schemas.microsoft.com/office/powerpoint/2010/main" val="1974130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4401B5-E1C6-FB6C-9C54-339B507B47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ED9FD4DC-5782-1EA5-8BE7-C786156D9A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BF26C39-B1CB-3A63-D74D-FE4FAC42EB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27A3E4-49BF-44C7-9BB2-35ADB581E39A}" type="datetimeFigureOut">
              <a:rPr lang="en-IE" smtClean="0"/>
              <a:t>20/11/2023</a:t>
            </a:fld>
            <a:endParaRPr lang="en-IE"/>
          </a:p>
        </p:txBody>
      </p:sp>
      <p:sp>
        <p:nvSpPr>
          <p:cNvPr id="5" name="Footer Placeholder 4">
            <a:extLst>
              <a:ext uri="{FF2B5EF4-FFF2-40B4-BE49-F238E27FC236}">
                <a16:creationId xmlns:a16="http://schemas.microsoft.com/office/drawing/2014/main" id="{50022A63-F33F-AEF6-30D7-217C3AC58F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29E75552-8989-FEB1-31C0-C0E9FC79FF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5CDBA7-7B86-4E98-9D0D-172AE4CA6090}" type="slidenum">
              <a:rPr lang="en-IE" smtClean="0"/>
              <a:t>‹#›</a:t>
            </a:fld>
            <a:endParaRPr lang="en-IE"/>
          </a:p>
        </p:txBody>
      </p:sp>
    </p:spTree>
    <p:extLst>
      <p:ext uri="{BB962C8B-B14F-4D97-AF65-F5344CB8AC3E}">
        <p14:creationId xmlns:p14="http://schemas.microsoft.com/office/powerpoint/2010/main" val="1951927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image" Target="../media/image18.jpg"/><Relationship Id="rId18" Type="http://schemas.openxmlformats.org/officeDocument/2006/relationships/image" Target="../media/image23.jpg"/><Relationship Id="rId26" Type="http://schemas.openxmlformats.org/officeDocument/2006/relationships/image" Target="../media/image31.jpeg"/><Relationship Id="rId39" Type="http://schemas.openxmlformats.org/officeDocument/2006/relationships/image" Target="../media/image44.png"/><Relationship Id="rId21" Type="http://schemas.openxmlformats.org/officeDocument/2006/relationships/image" Target="../media/image26.jpeg"/><Relationship Id="rId34" Type="http://schemas.openxmlformats.org/officeDocument/2006/relationships/image" Target="../media/image39.png"/><Relationship Id="rId42" Type="http://schemas.openxmlformats.org/officeDocument/2006/relationships/image" Target="../media/image47.jpeg"/><Relationship Id="rId47" Type="http://schemas.openxmlformats.org/officeDocument/2006/relationships/image" Target="../media/image52.jpg"/><Relationship Id="rId50" Type="http://schemas.openxmlformats.org/officeDocument/2006/relationships/image" Target="../media/image55.jpg"/><Relationship Id="rId7"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image" Target="../media/image21.jpg"/><Relationship Id="rId29" Type="http://schemas.openxmlformats.org/officeDocument/2006/relationships/image" Target="../media/image34.jpeg"/><Relationship Id="rId11" Type="http://schemas.openxmlformats.org/officeDocument/2006/relationships/image" Target="../media/image16.jpg"/><Relationship Id="rId24" Type="http://schemas.openxmlformats.org/officeDocument/2006/relationships/image" Target="../media/image29.jpg"/><Relationship Id="rId32" Type="http://schemas.openxmlformats.org/officeDocument/2006/relationships/image" Target="../media/image37.jpeg"/><Relationship Id="rId37" Type="http://schemas.openxmlformats.org/officeDocument/2006/relationships/image" Target="../media/image42.png"/><Relationship Id="rId40" Type="http://schemas.openxmlformats.org/officeDocument/2006/relationships/image" Target="../media/image45.png"/><Relationship Id="rId45" Type="http://schemas.openxmlformats.org/officeDocument/2006/relationships/image" Target="../media/image50.jpeg"/><Relationship Id="rId53" Type="http://schemas.openxmlformats.org/officeDocument/2006/relationships/image" Target="../media/image58.jpeg"/><Relationship Id="rId5" Type="http://schemas.openxmlformats.org/officeDocument/2006/relationships/image" Target="../media/image10.png"/><Relationship Id="rId10" Type="http://schemas.openxmlformats.org/officeDocument/2006/relationships/image" Target="../media/image15.png"/><Relationship Id="rId19" Type="http://schemas.openxmlformats.org/officeDocument/2006/relationships/image" Target="../media/image24.jpeg"/><Relationship Id="rId31" Type="http://schemas.openxmlformats.org/officeDocument/2006/relationships/image" Target="../media/image36.jpeg"/><Relationship Id="rId44" Type="http://schemas.openxmlformats.org/officeDocument/2006/relationships/image" Target="../media/image49.jpg"/><Relationship Id="rId52" Type="http://schemas.openxmlformats.org/officeDocument/2006/relationships/image" Target="../media/image57.jpe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jpeg"/><Relationship Id="rId27" Type="http://schemas.openxmlformats.org/officeDocument/2006/relationships/image" Target="../media/image32.jpeg"/><Relationship Id="rId30" Type="http://schemas.openxmlformats.org/officeDocument/2006/relationships/image" Target="../media/image35.png"/><Relationship Id="rId35" Type="http://schemas.openxmlformats.org/officeDocument/2006/relationships/image" Target="../media/image40.jpg"/><Relationship Id="rId43" Type="http://schemas.openxmlformats.org/officeDocument/2006/relationships/image" Target="../media/image48.png"/><Relationship Id="rId48" Type="http://schemas.openxmlformats.org/officeDocument/2006/relationships/image" Target="../media/image53.jpg"/><Relationship Id="rId8" Type="http://schemas.openxmlformats.org/officeDocument/2006/relationships/image" Target="../media/image13.png"/><Relationship Id="rId51" Type="http://schemas.openxmlformats.org/officeDocument/2006/relationships/image" Target="../media/image56.jpg"/><Relationship Id="rId3" Type="http://schemas.openxmlformats.org/officeDocument/2006/relationships/image" Target="../media/image8.png"/><Relationship Id="rId12" Type="http://schemas.openxmlformats.org/officeDocument/2006/relationships/image" Target="../media/image17.jpg"/><Relationship Id="rId17" Type="http://schemas.openxmlformats.org/officeDocument/2006/relationships/image" Target="../media/image22.jpeg"/><Relationship Id="rId25" Type="http://schemas.openxmlformats.org/officeDocument/2006/relationships/image" Target="../media/image30.jpeg"/><Relationship Id="rId33" Type="http://schemas.openxmlformats.org/officeDocument/2006/relationships/image" Target="../media/image38.png"/><Relationship Id="rId38" Type="http://schemas.openxmlformats.org/officeDocument/2006/relationships/image" Target="../media/image43.jpeg"/><Relationship Id="rId46" Type="http://schemas.openxmlformats.org/officeDocument/2006/relationships/image" Target="../media/image51.jpeg"/><Relationship Id="rId20" Type="http://schemas.openxmlformats.org/officeDocument/2006/relationships/image" Target="../media/image25.jpeg"/><Relationship Id="rId41" Type="http://schemas.openxmlformats.org/officeDocument/2006/relationships/image" Target="../media/image46.jpg"/><Relationship Id="rId1" Type="http://schemas.openxmlformats.org/officeDocument/2006/relationships/slideLayout" Target="../slideLayouts/slideLayout2.xml"/><Relationship Id="rId6" Type="http://schemas.openxmlformats.org/officeDocument/2006/relationships/image" Target="../media/image11.png"/><Relationship Id="rId15" Type="http://schemas.openxmlformats.org/officeDocument/2006/relationships/image" Target="../media/image20.jpg"/><Relationship Id="rId23" Type="http://schemas.openxmlformats.org/officeDocument/2006/relationships/image" Target="../media/image28.jpeg"/><Relationship Id="rId28" Type="http://schemas.openxmlformats.org/officeDocument/2006/relationships/image" Target="../media/image33.png"/><Relationship Id="rId36" Type="http://schemas.openxmlformats.org/officeDocument/2006/relationships/image" Target="../media/image41.png"/><Relationship Id="rId49" Type="http://schemas.openxmlformats.org/officeDocument/2006/relationships/image" Target="../media/image54.jpg"/></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9.png"/><Relationship Id="rId7" Type="http://schemas.openxmlformats.org/officeDocument/2006/relationships/diagramColors" Target="../diagrams/colors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21.xml.rels><?xml version="1.0" encoding="UTF-8" standalone="yes"?>
<Relationships xmlns="http://schemas.openxmlformats.org/package/2006/relationships"><Relationship Id="rId2" Type="http://schemas.openxmlformats.org/officeDocument/2006/relationships/hyperlink" Target="mailto:paula@alcoholforum.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89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32B53-338A-0F14-F994-85BF6E27DD42}"/>
              </a:ext>
            </a:extLst>
          </p:cNvPr>
          <p:cNvSpPr>
            <a:spLocks noGrp="1"/>
          </p:cNvSpPr>
          <p:nvPr>
            <p:ph type="ctrTitle"/>
          </p:nvPr>
        </p:nvSpPr>
        <p:spPr>
          <a:xfrm>
            <a:off x="1524000" y="1309396"/>
            <a:ext cx="9144000" cy="2292642"/>
          </a:xfrm>
        </p:spPr>
        <p:txBody>
          <a:bodyPr>
            <a:noAutofit/>
          </a:bodyPr>
          <a:lstStyle/>
          <a:p>
            <a:br>
              <a:rPr lang="en-IE" sz="4000" dirty="0">
                <a:solidFill>
                  <a:schemeClr val="bg1"/>
                </a:solidFill>
                <a:latin typeface="Poppins" panose="00000500000000000000" pitchFamily="2" charset="0"/>
                <a:ea typeface="Calibri" panose="020F0502020204030204" pitchFamily="34" charset="0"/>
                <a:cs typeface="Poppins" panose="00000500000000000000" pitchFamily="2" charset="0"/>
              </a:rPr>
            </a:br>
            <a:r>
              <a:rPr lang="en-IE" sz="4000" dirty="0">
                <a:solidFill>
                  <a:schemeClr val="bg1"/>
                </a:solidFill>
                <a:latin typeface="Poppins" panose="00000500000000000000" pitchFamily="2" charset="0"/>
                <a:ea typeface="Calibri" panose="020F0502020204030204" pitchFamily="34" charset="0"/>
                <a:cs typeface="Poppins" panose="00000500000000000000" pitchFamily="2" charset="0"/>
              </a:rPr>
              <a:t>From the bottom up – tapping the power &amp; potential of </a:t>
            </a:r>
            <a:r>
              <a:rPr lang="en-IE" sz="4000">
                <a:solidFill>
                  <a:schemeClr val="bg1"/>
                </a:solidFill>
                <a:latin typeface="Poppins" panose="00000500000000000000" pitchFamily="2" charset="0"/>
                <a:ea typeface="Calibri" panose="020F0502020204030204" pitchFamily="34" charset="0"/>
                <a:cs typeface="Poppins" panose="00000500000000000000" pitchFamily="2" charset="0"/>
              </a:rPr>
              <a:t>community action </a:t>
            </a:r>
            <a:br>
              <a:rPr lang="en-IE" sz="4000" dirty="0">
                <a:effectLst/>
                <a:latin typeface="Calibri" panose="020F0502020204030204" pitchFamily="34" charset="0"/>
                <a:ea typeface="Calibri" panose="020F0502020204030204" pitchFamily="34" charset="0"/>
              </a:rPr>
            </a:br>
            <a:endParaRPr lang="en-IE" sz="4000" dirty="0"/>
          </a:p>
        </p:txBody>
      </p:sp>
      <p:sp>
        <p:nvSpPr>
          <p:cNvPr id="3" name="Subtitle 2">
            <a:extLst>
              <a:ext uri="{FF2B5EF4-FFF2-40B4-BE49-F238E27FC236}">
                <a16:creationId xmlns:a16="http://schemas.microsoft.com/office/drawing/2014/main" id="{4570C2C5-D235-AF2D-7B1D-EA847902DF41}"/>
              </a:ext>
            </a:extLst>
          </p:cNvPr>
          <p:cNvSpPr>
            <a:spLocks noGrp="1"/>
          </p:cNvSpPr>
          <p:nvPr>
            <p:ph type="subTitle" idx="1"/>
          </p:nvPr>
        </p:nvSpPr>
        <p:spPr/>
        <p:txBody>
          <a:bodyPr/>
          <a:lstStyle/>
          <a:p>
            <a:r>
              <a:rPr lang="en-IE" dirty="0">
                <a:solidFill>
                  <a:schemeClr val="bg1"/>
                </a:solidFill>
              </a:rPr>
              <a:t>Paula Leonard, CEO </a:t>
            </a:r>
          </a:p>
          <a:p>
            <a:r>
              <a:rPr lang="en-IE" dirty="0">
                <a:solidFill>
                  <a:schemeClr val="bg1"/>
                </a:solidFill>
              </a:rPr>
              <a:t>Alcohol Forum Ireland </a:t>
            </a:r>
          </a:p>
        </p:txBody>
      </p:sp>
      <p:pic>
        <p:nvPicPr>
          <p:cNvPr id="6" name="Picture 5" descr="Logo&#10;&#10;Description automatically generated">
            <a:extLst>
              <a:ext uri="{FF2B5EF4-FFF2-40B4-BE49-F238E27FC236}">
                <a16:creationId xmlns:a16="http://schemas.microsoft.com/office/drawing/2014/main" id="{259031A5-3E19-454E-2DCF-3FEB8B7549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3352" y="3416697"/>
            <a:ext cx="2338292" cy="2026443"/>
          </a:xfrm>
          <a:prstGeom prst="rect">
            <a:avLst/>
          </a:prstGeom>
        </p:spPr>
      </p:pic>
      <p:sp>
        <p:nvSpPr>
          <p:cNvPr id="8" name="Rectangle 7">
            <a:extLst>
              <a:ext uri="{FF2B5EF4-FFF2-40B4-BE49-F238E27FC236}">
                <a16:creationId xmlns:a16="http://schemas.microsoft.com/office/drawing/2014/main" id="{BADAC4DC-7B75-D3A0-FA00-DA395E88E6D8}"/>
              </a:ext>
            </a:extLst>
          </p:cNvPr>
          <p:cNvSpPr/>
          <p:nvPr/>
        </p:nvSpPr>
        <p:spPr>
          <a:xfrm>
            <a:off x="0" y="5629275"/>
            <a:ext cx="12192000" cy="12287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0" name="Picture 9" descr="Logo&#10;&#10;Description automatically generated">
            <a:extLst>
              <a:ext uri="{FF2B5EF4-FFF2-40B4-BE49-F238E27FC236}">
                <a16:creationId xmlns:a16="http://schemas.microsoft.com/office/drawing/2014/main" id="{3706DD05-C85C-BED5-ABE7-4D5D5B302F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466" y="5629275"/>
            <a:ext cx="1806621" cy="1008042"/>
          </a:xfrm>
          <a:prstGeom prst="rect">
            <a:avLst/>
          </a:prstGeom>
        </p:spPr>
      </p:pic>
    </p:spTree>
    <p:extLst>
      <p:ext uri="{BB962C8B-B14F-4D97-AF65-F5344CB8AC3E}">
        <p14:creationId xmlns:p14="http://schemas.microsoft.com/office/powerpoint/2010/main" val="1975864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50582"/>
          </a:xfrm>
        </p:spPr>
        <p:txBody>
          <a:bodyPr>
            <a:normAutofit fontScale="90000"/>
          </a:bodyPr>
          <a:lstStyle/>
          <a:p>
            <a:r>
              <a:rPr lang="en-US" sz="3600" b="1" dirty="0">
                <a:solidFill>
                  <a:schemeClr val="tx2"/>
                </a:solidFill>
              </a:rPr>
              <a:t>Global alcohol producers: Who are they?</a:t>
            </a:r>
          </a:p>
        </p:txBody>
      </p:sp>
      <p:sp>
        <p:nvSpPr>
          <p:cNvPr id="7" name="Rectangle 6"/>
          <p:cNvSpPr/>
          <p:nvPr/>
        </p:nvSpPr>
        <p:spPr>
          <a:xfrm>
            <a:off x="203200" y="6107086"/>
            <a:ext cx="11650133" cy="523220"/>
          </a:xfrm>
          <a:prstGeom prst="rect">
            <a:avLst/>
          </a:prstGeom>
        </p:spPr>
        <p:txBody>
          <a:bodyPr wrap="square">
            <a:spAutoFit/>
          </a:bodyPr>
          <a:lstStyle/>
          <a:p>
            <a:r>
              <a:rPr lang="en-GB" sz="1400" dirty="0">
                <a:solidFill>
                  <a:schemeClr val="tx1"/>
                </a:solidFill>
              </a:rPr>
              <a:t>Source: Annual Reports, company websites and press reports (Please note: AB InBev and SAB Miller are treated as separate entities as the details of ‘</a:t>
            </a:r>
            <a:r>
              <a:rPr lang="en-GB" sz="1400" dirty="0" err="1">
                <a:solidFill>
                  <a:schemeClr val="tx1"/>
                </a:solidFill>
              </a:rPr>
              <a:t>NewCo</a:t>
            </a:r>
            <a:r>
              <a:rPr lang="en-GB" sz="1400" dirty="0">
                <a:solidFill>
                  <a:schemeClr val="tx1"/>
                </a:solidFill>
              </a:rPr>
              <a:t>’, their merged entity, remain unclear</a:t>
            </a:r>
            <a:r>
              <a:rPr lang="en-GB" sz="1400" dirty="0"/>
              <a:t>).   Annual profits estimated to be in excess of 17 trillion USD</a:t>
            </a:r>
          </a:p>
        </p:txBody>
      </p:sp>
      <p:graphicFrame>
        <p:nvGraphicFramePr>
          <p:cNvPr id="3" name="Table 2"/>
          <p:cNvGraphicFramePr>
            <a:graphicFrameLocks noGrp="1"/>
          </p:cNvGraphicFramePr>
          <p:nvPr/>
        </p:nvGraphicFramePr>
        <p:xfrm>
          <a:off x="1519311" y="780120"/>
          <a:ext cx="9591822" cy="5294230"/>
        </p:xfrm>
        <a:graphic>
          <a:graphicData uri="http://schemas.openxmlformats.org/drawingml/2006/table">
            <a:tbl>
              <a:tblPr firstRow="1" bandRow="1">
                <a:tableStyleId>{00A15C55-8517-42AA-B614-E9B94910E393}</a:tableStyleId>
              </a:tblPr>
              <a:tblGrid>
                <a:gridCol w="2087774">
                  <a:extLst>
                    <a:ext uri="{9D8B030D-6E8A-4147-A177-3AD203B41FA5}">
                      <a16:colId xmlns:a16="http://schemas.microsoft.com/office/drawing/2014/main" val="20000"/>
                    </a:ext>
                  </a:extLst>
                </a:gridCol>
                <a:gridCol w="1131174">
                  <a:extLst>
                    <a:ext uri="{9D8B030D-6E8A-4147-A177-3AD203B41FA5}">
                      <a16:colId xmlns:a16="http://schemas.microsoft.com/office/drawing/2014/main" val="20001"/>
                    </a:ext>
                  </a:extLst>
                </a:gridCol>
                <a:gridCol w="1864343">
                  <a:extLst>
                    <a:ext uri="{9D8B030D-6E8A-4147-A177-3AD203B41FA5}">
                      <a16:colId xmlns:a16="http://schemas.microsoft.com/office/drawing/2014/main" val="20002"/>
                    </a:ext>
                  </a:extLst>
                </a:gridCol>
                <a:gridCol w="1068333">
                  <a:extLst>
                    <a:ext uri="{9D8B030D-6E8A-4147-A177-3AD203B41FA5}">
                      <a16:colId xmlns:a16="http://schemas.microsoft.com/office/drawing/2014/main" val="20003"/>
                    </a:ext>
                  </a:extLst>
                </a:gridCol>
                <a:gridCol w="3440198">
                  <a:extLst>
                    <a:ext uri="{9D8B030D-6E8A-4147-A177-3AD203B41FA5}">
                      <a16:colId xmlns:a16="http://schemas.microsoft.com/office/drawing/2014/main" val="20004"/>
                    </a:ext>
                  </a:extLst>
                </a:gridCol>
              </a:tblGrid>
              <a:tr h="529423">
                <a:tc>
                  <a:txBody>
                    <a:bodyPr/>
                    <a:lstStyle/>
                    <a:p>
                      <a:pPr marL="0" algn="ctr">
                        <a:spcAft>
                          <a:spcPts val="0"/>
                        </a:spcAft>
                      </a:pPr>
                      <a:r>
                        <a:rPr lang="en-GB" sz="1400" b="1" dirty="0">
                          <a:solidFill>
                            <a:schemeClr val="bg1"/>
                          </a:solidFill>
                          <a:effectLst/>
                          <a:latin typeface="Arial"/>
                          <a:ea typeface="ＭＳ 明朝"/>
                          <a:cs typeface="Arial"/>
                        </a:rPr>
                        <a:t>Company</a:t>
                      </a:r>
                      <a:endParaRPr lang="en-GB" sz="1400" dirty="0">
                        <a:solidFill>
                          <a:schemeClr val="bg1"/>
                        </a:solidFill>
                        <a:effectLst/>
                        <a:latin typeface="Cambria"/>
                        <a:ea typeface="ＭＳ 明朝"/>
                        <a:cs typeface="Times New Roman"/>
                      </a:endParaRPr>
                    </a:p>
                  </a:txBody>
                  <a:tcPr marL="68580" marR="68580" marT="0" marB="0" anchor="ctr"/>
                </a:tc>
                <a:tc>
                  <a:txBody>
                    <a:bodyPr/>
                    <a:lstStyle/>
                    <a:p>
                      <a:pPr marL="0" algn="ctr">
                        <a:spcAft>
                          <a:spcPts val="0"/>
                        </a:spcAft>
                      </a:pPr>
                      <a:r>
                        <a:rPr lang="en-GB" sz="1400" b="1" dirty="0">
                          <a:solidFill>
                            <a:schemeClr val="bg1"/>
                          </a:solidFill>
                          <a:effectLst/>
                          <a:latin typeface="Arial"/>
                          <a:ea typeface="ＭＳ 明朝"/>
                          <a:cs typeface="Arial"/>
                        </a:rPr>
                        <a:t>Category</a:t>
                      </a:r>
                      <a:endParaRPr lang="en-GB" sz="1400" dirty="0">
                        <a:solidFill>
                          <a:schemeClr val="bg1"/>
                        </a:solidFill>
                        <a:effectLst/>
                        <a:latin typeface="Cambria"/>
                        <a:ea typeface="ＭＳ 明朝"/>
                        <a:cs typeface="Times New Roman"/>
                      </a:endParaRPr>
                    </a:p>
                  </a:txBody>
                  <a:tcPr marL="68580" marR="68580" marT="0" marB="0" anchor="ctr"/>
                </a:tc>
                <a:tc>
                  <a:txBody>
                    <a:bodyPr/>
                    <a:lstStyle/>
                    <a:p>
                      <a:pPr marL="0" algn="ctr">
                        <a:spcAft>
                          <a:spcPts val="0"/>
                        </a:spcAft>
                      </a:pPr>
                      <a:r>
                        <a:rPr lang="en-GB" sz="1400" b="1" dirty="0">
                          <a:solidFill>
                            <a:schemeClr val="bg1"/>
                          </a:solidFill>
                          <a:effectLst/>
                          <a:latin typeface="Arial"/>
                          <a:ea typeface="ＭＳ 明朝"/>
                          <a:cs typeface="Arial"/>
                        </a:rPr>
                        <a:t>HQ</a:t>
                      </a:r>
                      <a:endParaRPr lang="en-GB" sz="1400" dirty="0">
                        <a:solidFill>
                          <a:schemeClr val="bg1"/>
                        </a:solidFill>
                        <a:effectLst/>
                        <a:latin typeface="Cambria"/>
                        <a:ea typeface="ＭＳ 明朝"/>
                        <a:cs typeface="Times New Roman"/>
                      </a:endParaRPr>
                    </a:p>
                  </a:txBody>
                  <a:tcPr marL="68580" marR="68580" marT="0" marB="0" anchor="ctr"/>
                </a:tc>
                <a:tc>
                  <a:txBody>
                    <a:bodyPr/>
                    <a:lstStyle/>
                    <a:p>
                      <a:pPr marL="0" algn="ctr">
                        <a:spcAft>
                          <a:spcPts val="0"/>
                        </a:spcAft>
                      </a:pPr>
                      <a:r>
                        <a:rPr lang="en-GB" sz="1400" b="1" dirty="0">
                          <a:solidFill>
                            <a:schemeClr val="bg1"/>
                          </a:solidFill>
                          <a:effectLst/>
                          <a:latin typeface="Arial"/>
                          <a:ea typeface="ＭＳ 明朝"/>
                          <a:cs typeface="Arial"/>
                        </a:rPr>
                        <a:t>2014 Revenue</a:t>
                      </a:r>
                      <a:endParaRPr lang="en-GB" sz="1400" dirty="0">
                        <a:solidFill>
                          <a:schemeClr val="bg1"/>
                        </a:solidFill>
                        <a:effectLst/>
                        <a:latin typeface="Cambria"/>
                        <a:ea typeface="ＭＳ 明朝"/>
                        <a:cs typeface="Times New Roman"/>
                      </a:endParaRPr>
                    </a:p>
                  </a:txBody>
                  <a:tcPr marL="68580" marR="68580" marT="0" marB="0" anchor="ctr"/>
                </a:tc>
                <a:tc>
                  <a:txBody>
                    <a:bodyPr/>
                    <a:lstStyle/>
                    <a:p>
                      <a:pPr marL="0" algn="ctr">
                        <a:spcAft>
                          <a:spcPts val="0"/>
                        </a:spcAft>
                      </a:pPr>
                      <a:r>
                        <a:rPr lang="en-GB" sz="1400" b="1" dirty="0">
                          <a:solidFill>
                            <a:schemeClr val="bg1"/>
                          </a:solidFill>
                          <a:effectLst/>
                          <a:latin typeface="Arial"/>
                          <a:ea typeface="ＭＳ 明朝"/>
                          <a:cs typeface="Arial"/>
                        </a:rPr>
                        <a:t>Major Brands</a:t>
                      </a:r>
                      <a:endParaRPr lang="en-GB" sz="1400" dirty="0">
                        <a:solidFill>
                          <a:schemeClr val="bg1"/>
                        </a:solidFill>
                        <a:effectLst/>
                        <a:latin typeface="Cambria"/>
                        <a:ea typeface="ＭＳ 明朝"/>
                        <a:cs typeface="Times New Roman"/>
                      </a:endParaRPr>
                    </a:p>
                  </a:txBody>
                  <a:tcPr marL="68580" marR="68580" marT="0" marB="0" anchor="ctr"/>
                </a:tc>
                <a:extLst>
                  <a:ext uri="{0D108BD9-81ED-4DB2-BD59-A6C34878D82A}">
                    <a16:rowId xmlns:a16="http://schemas.microsoft.com/office/drawing/2014/main" val="10000"/>
                  </a:ext>
                </a:extLst>
              </a:tr>
              <a:tr h="529423">
                <a:tc>
                  <a:txBody>
                    <a:bodyPr/>
                    <a:lstStyle/>
                    <a:p>
                      <a:endParaRPr lang="en-US" dirty="0"/>
                    </a:p>
                  </a:txBody>
                  <a:tcPr marL="68580" marR="68580" marT="0" marB="0" anchor="ctr"/>
                </a:tc>
                <a:tc>
                  <a:txBody>
                    <a:bodyPr/>
                    <a:lstStyle/>
                    <a:p>
                      <a:pPr marL="0" algn="ctr">
                        <a:spcAft>
                          <a:spcPts val="0"/>
                        </a:spcAft>
                      </a:pPr>
                      <a:r>
                        <a:rPr lang="en-GB" sz="1000" dirty="0">
                          <a:solidFill>
                            <a:srgbClr val="000000"/>
                          </a:solidFill>
                          <a:effectLst/>
                          <a:latin typeface="Arial"/>
                          <a:ea typeface="ＭＳ 明朝"/>
                          <a:cs typeface="Arial"/>
                        </a:rPr>
                        <a:t>Beer</a:t>
                      </a:r>
                      <a:endParaRPr lang="en-GB" sz="1000" dirty="0">
                        <a:effectLst/>
                        <a:latin typeface="Cambria"/>
                        <a:ea typeface="ＭＳ 明朝"/>
                        <a:cs typeface="Times New Roman"/>
                      </a:endParaRPr>
                    </a:p>
                  </a:txBody>
                  <a:tcPr marL="68580" marR="68580" marT="0" marB="0" anchor="ctr"/>
                </a:tc>
                <a:tc>
                  <a:txBody>
                    <a:bodyPr/>
                    <a:lstStyle/>
                    <a:p>
                      <a:pPr marL="0" algn="r">
                        <a:spcAft>
                          <a:spcPts val="0"/>
                        </a:spcAft>
                      </a:pPr>
                      <a:r>
                        <a:rPr lang="en-GB" sz="1000" dirty="0">
                          <a:solidFill>
                            <a:srgbClr val="000000"/>
                          </a:solidFill>
                          <a:effectLst/>
                          <a:latin typeface="Arial"/>
                          <a:ea typeface="ＭＳ 明朝"/>
                          <a:cs typeface="Arial"/>
                        </a:rPr>
                        <a:t>Leuven,</a:t>
                      </a:r>
                    </a:p>
                    <a:p>
                      <a:pPr marL="0" algn="r">
                        <a:spcAft>
                          <a:spcPts val="0"/>
                        </a:spcAft>
                      </a:pPr>
                      <a:r>
                        <a:rPr lang="en-GB" sz="1000" dirty="0">
                          <a:solidFill>
                            <a:srgbClr val="000000"/>
                          </a:solidFill>
                          <a:effectLst/>
                          <a:latin typeface="Arial"/>
                          <a:ea typeface="ＭＳ 明朝"/>
                          <a:cs typeface="Arial"/>
                        </a:rPr>
                        <a:t> Belgium</a:t>
                      </a:r>
                      <a:endParaRPr lang="en-GB" sz="1000" dirty="0">
                        <a:effectLst/>
                        <a:latin typeface="Cambria"/>
                        <a:ea typeface="ＭＳ 明朝"/>
                        <a:cs typeface="Times New Roman"/>
                      </a:endParaRPr>
                    </a:p>
                  </a:txBody>
                  <a:tcPr marL="68580" marR="68580" marT="0" marB="0" anchor="ctr"/>
                </a:tc>
                <a:tc>
                  <a:txBody>
                    <a:bodyPr/>
                    <a:lstStyle/>
                    <a:p>
                      <a:pPr marL="0" algn="ctr">
                        <a:spcAft>
                          <a:spcPts val="0"/>
                        </a:spcAft>
                      </a:pPr>
                      <a:r>
                        <a:rPr lang="en-GB" sz="1200" b="1">
                          <a:solidFill>
                            <a:srgbClr val="000000"/>
                          </a:solidFill>
                          <a:effectLst/>
                          <a:latin typeface="Arial"/>
                          <a:ea typeface="ＭＳ 明朝"/>
                          <a:cs typeface="Arial"/>
                        </a:rPr>
                        <a:t>£31bn</a:t>
                      </a:r>
                      <a:endParaRPr lang="en-GB" sz="1200" b="1">
                        <a:effectLst/>
                        <a:latin typeface="Cambria"/>
                        <a:ea typeface="ＭＳ 明朝"/>
                        <a:cs typeface="Times New Roman"/>
                      </a:endParaRPr>
                    </a:p>
                  </a:txBody>
                  <a:tcPr marL="68580" marR="68580" marT="0" marB="0" anchor="ctr"/>
                </a:tc>
                <a:tc>
                  <a:txBody>
                    <a:bodyPr/>
                    <a:lstStyle/>
                    <a:p>
                      <a:pPr marL="0" algn="ctr">
                        <a:spcAft>
                          <a:spcPts val="0"/>
                        </a:spcAft>
                      </a:pPr>
                      <a:endParaRPr lang="en-GB" sz="1200" dirty="0">
                        <a:effectLst/>
                        <a:latin typeface="Cambria"/>
                        <a:ea typeface="ＭＳ 明朝"/>
                        <a:cs typeface="Times New Roman"/>
                      </a:endParaRPr>
                    </a:p>
                  </a:txBody>
                  <a:tcPr marL="68580" marR="68580" marT="0" marB="0" anchor="ctr"/>
                </a:tc>
                <a:extLst>
                  <a:ext uri="{0D108BD9-81ED-4DB2-BD59-A6C34878D82A}">
                    <a16:rowId xmlns:a16="http://schemas.microsoft.com/office/drawing/2014/main" val="10001"/>
                  </a:ext>
                </a:extLst>
              </a:tr>
              <a:tr h="529423">
                <a:tc>
                  <a:txBody>
                    <a:bodyPr/>
                    <a:lstStyle/>
                    <a:p>
                      <a:endParaRPr lang="en-US"/>
                    </a:p>
                  </a:txBody>
                  <a:tcPr marL="68580" marR="68580" marT="0" marB="0" anchor="ctr"/>
                </a:tc>
                <a:tc>
                  <a:txBody>
                    <a:bodyPr/>
                    <a:lstStyle/>
                    <a:p>
                      <a:pPr marL="0" algn="ctr">
                        <a:spcAft>
                          <a:spcPts val="0"/>
                        </a:spcAft>
                      </a:pPr>
                      <a:r>
                        <a:rPr lang="en-GB" sz="1000" dirty="0">
                          <a:solidFill>
                            <a:srgbClr val="000000"/>
                          </a:solidFill>
                          <a:effectLst/>
                          <a:latin typeface="Arial"/>
                          <a:ea typeface="ＭＳ 明朝"/>
                          <a:cs typeface="Arial"/>
                        </a:rPr>
                        <a:t>Beer, Cider</a:t>
                      </a:r>
                      <a:endParaRPr lang="en-GB" sz="1000" dirty="0">
                        <a:effectLst/>
                        <a:latin typeface="Cambria"/>
                        <a:ea typeface="ＭＳ 明朝"/>
                        <a:cs typeface="Times New Roman"/>
                      </a:endParaRPr>
                    </a:p>
                  </a:txBody>
                  <a:tcPr marL="68580" marR="68580" marT="0" marB="0" anchor="ctr"/>
                </a:tc>
                <a:tc>
                  <a:txBody>
                    <a:bodyPr/>
                    <a:lstStyle/>
                    <a:p>
                      <a:pPr marL="0" algn="r">
                        <a:spcAft>
                          <a:spcPts val="0"/>
                        </a:spcAft>
                      </a:pPr>
                      <a:r>
                        <a:rPr lang="en-GB" sz="1000" dirty="0">
                          <a:solidFill>
                            <a:srgbClr val="000000"/>
                          </a:solidFill>
                          <a:effectLst/>
                          <a:latin typeface="Arial"/>
                          <a:ea typeface="ＭＳ 明朝"/>
                          <a:cs typeface="Arial"/>
                        </a:rPr>
                        <a:t>London, </a:t>
                      </a:r>
                    </a:p>
                    <a:p>
                      <a:pPr marL="0" algn="r">
                        <a:spcAft>
                          <a:spcPts val="0"/>
                        </a:spcAft>
                      </a:pPr>
                      <a:r>
                        <a:rPr lang="en-GB" sz="1000" dirty="0">
                          <a:solidFill>
                            <a:srgbClr val="000000"/>
                          </a:solidFill>
                          <a:effectLst/>
                          <a:latin typeface="Arial"/>
                          <a:ea typeface="ＭＳ 明朝"/>
                          <a:cs typeface="Arial"/>
                        </a:rPr>
                        <a:t>UK</a:t>
                      </a:r>
                      <a:endParaRPr lang="en-GB" sz="1000" dirty="0">
                        <a:effectLst/>
                        <a:latin typeface="Cambria"/>
                        <a:ea typeface="ＭＳ 明朝"/>
                        <a:cs typeface="Times New Roman"/>
                      </a:endParaRPr>
                    </a:p>
                  </a:txBody>
                  <a:tcPr marL="68580" marR="68580" marT="0" marB="0" anchor="ctr"/>
                </a:tc>
                <a:tc>
                  <a:txBody>
                    <a:bodyPr/>
                    <a:lstStyle/>
                    <a:p>
                      <a:pPr marL="0" algn="ctr">
                        <a:spcAft>
                          <a:spcPts val="0"/>
                        </a:spcAft>
                      </a:pPr>
                      <a:r>
                        <a:rPr lang="en-GB" sz="1200" b="1" dirty="0">
                          <a:solidFill>
                            <a:srgbClr val="000000"/>
                          </a:solidFill>
                          <a:effectLst/>
                          <a:latin typeface="Arial"/>
                          <a:ea typeface="ＭＳ 明朝"/>
                          <a:cs typeface="Arial"/>
                        </a:rPr>
                        <a:t>£15bn</a:t>
                      </a:r>
                      <a:endParaRPr lang="en-GB" sz="1200" b="1" dirty="0">
                        <a:effectLst/>
                        <a:latin typeface="Cambria"/>
                        <a:ea typeface="ＭＳ 明朝"/>
                        <a:cs typeface="Times New Roman"/>
                      </a:endParaRPr>
                    </a:p>
                  </a:txBody>
                  <a:tcPr marL="68580" marR="68580" marT="0" marB="0" anchor="ctr"/>
                </a:tc>
                <a:tc>
                  <a:txBody>
                    <a:bodyPr/>
                    <a:lstStyle/>
                    <a:p>
                      <a:pPr marL="0" algn="ctr">
                        <a:spcAft>
                          <a:spcPts val="0"/>
                        </a:spcAft>
                      </a:pPr>
                      <a:endParaRPr lang="en-GB" sz="1200" dirty="0">
                        <a:effectLst/>
                        <a:latin typeface="Cambria"/>
                        <a:ea typeface="ＭＳ 明朝"/>
                        <a:cs typeface="Times New Roman"/>
                      </a:endParaRPr>
                    </a:p>
                  </a:txBody>
                  <a:tcPr marL="68580" marR="68580" marT="0" marB="0" anchor="ctr"/>
                </a:tc>
                <a:extLst>
                  <a:ext uri="{0D108BD9-81ED-4DB2-BD59-A6C34878D82A}">
                    <a16:rowId xmlns:a16="http://schemas.microsoft.com/office/drawing/2014/main" val="10002"/>
                  </a:ext>
                </a:extLst>
              </a:tr>
              <a:tr h="529423">
                <a:tc>
                  <a:txBody>
                    <a:bodyPr/>
                    <a:lstStyle/>
                    <a:p>
                      <a:endParaRPr lang="en-US"/>
                    </a:p>
                  </a:txBody>
                  <a:tcPr marL="68580" marR="68580" marT="0" marB="0" anchor="ctr"/>
                </a:tc>
                <a:tc>
                  <a:txBody>
                    <a:bodyPr/>
                    <a:lstStyle/>
                    <a:p>
                      <a:pPr marL="0" algn="ctr">
                        <a:spcAft>
                          <a:spcPts val="0"/>
                        </a:spcAft>
                      </a:pPr>
                      <a:r>
                        <a:rPr lang="en-GB" sz="1000" dirty="0">
                          <a:solidFill>
                            <a:srgbClr val="000000"/>
                          </a:solidFill>
                          <a:effectLst/>
                          <a:latin typeface="Arial"/>
                          <a:ea typeface="ＭＳ 明朝"/>
                          <a:cs typeface="Arial"/>
                        </a:rPr>
                        <a:t>Beer</a:t>
                      </a:r>
                      <a:endParaRPr lang="en-GB" sz="1000" dirty="0">
                        <a:effectLst/>
                        <a:latin typeface="Cambria"/>
                        <a:ea typeface="ＭＳ 明朝"/>
                        <a:cs typeface="Times New Roman"/>
                      </a:endParaRPr>
                    </a:p>
                  </a:txBody>
                  <a:tcPr marL="68580" marR="68580" marT="0" marB="0" anchor="ctr"/>
                </a:tc>
                <a:tc>
                  <a:txBody>
                    <a:bodyPr/>
                    <a:lstStyle/>
                    <a:p>
                      <a:pPr marL="0" algn="r">
                        <a:spcAft>
                          <a:spcPts val="0"/>
                        </a:spcAft>
                      </a:pPr>
                      <a:r>
                        <a:rPr lang="en-GB" sz="1000" dirty="0">
                          <a:solidFill>
                            <a:srgbClr val="000000"/>
                          </a:solidFill>
                          <a:effectLst/>
                          <a:latin typeface="Arial"/>
                          <a:ea typeface="ＭＳ 明朝"/>
                          <a:cs typeface="Arial"/>
                        </a:rPr>
                        <a:t>Amsterdam, </a:t>
                      </a:r>
                    </a:p>
                    <a:p>
                      <a:pPr marL="0" algn="r">
                        <a:spcAft>
                          <a:spcPts val="0"/>
                        </a:spcAft>
                      </a:pPr>
                      <a:r>
                        <a:rPr lang="en-GB" sz="1000" dirty="0">
                          <a:solidFill>
                            <a:srgbClr val="000000"/>
                          </a:solidFill>
                          <a:effectLst/>
                          <a:latin typeface="Arial"/>
                          <a:ea typeface="ＭＳ 明朝"/>
                          <a:cs typeface="Arial"/>
                        </a:rPr>
                        <a:t>Netherlands</a:t>
                      </a:r>
                      <a:endParaRPr lang="en-GB" sz="1000" dirty="0">
                        <a:effectLst/>
                        <a:latin typeface="Cambria"/>
                        <a:ea typeface="ＭＳ 明朝"/>
                        <a:cs typeface="Times New Roman"/>
                      </a:endParaRPr>
                    </a:p>
                  </a:txBody>
                  <a:tcPr marL="68580" marR="68580" marT="0" marB="0" anchor="ctr"/>
                </a:tc>
                <a:tc>
                  <a:txBody>
                    <a:bodyPr/>
                    <a:lstStyle/>
                    <a:p>
                      <a:pPr marL="0" algn="ctr">
                        <a:spcAft>
                          <a:spcPts val="0"/>
                        </a:spcAft>
                      </a:pPr>
                      <a:r>
                        <a:rPr lang="en-GB" sz="1200" b="1">
                          <a:solidFill>
                            <a:srgbClr val="000000"/>
                          </a:solidFill>
                          <a:effectLst/>
                          <a:latin typeface="Arial"/>
                          <a:ea typeface="ＭＳ 明朝"/>
                          <a:cs typeface="Arial"/>
                        </a:rPr>
                        <a:t>£14bn</a:t>
                      </a:r>
                      <a:endParaRPr lang="en-GB" sz="1200" b="1">
                        <a:effectLst/>
                        <a:latin typeface="Cambria"/>
                        <a:ea typeface="ＭＳ 明朝"/>
                        <a:cs typeface="Times New Roman"/>
                      </a:endParaRPr>
                    </a:p>
                  </a:txBody>
                  <a:tcPr marL="68580" marR="68580" marT="0" marB="0" anchor="ctr"/>
                </a:tc>
                <a:tc>
                  <a:txBody>
                    <a:bodyPr/>
                    <a:lstStyle/>
                    <a:p>
                      <a:pPr marL="0" algn="ctr">
                        <a:spcAft>
                          <a:spcPts val="0"/>
                        </a:spcAft>
                      </a:pPr>
                      <a:endParaRPr lang="en-GB" sz="1200" dirty="0">
                        <a:effectLst/>
                        <a:latin typeface="Cambria"/>
                        <a:ea typeface="ＭＳ 明朝"/>
                        <a:cs typeface="Times New Roman"/>
                      </a:endParaRPr>
                    </a:p>
                  </a:txBody>
                  <a:tcPr marL="68580" marR="68580" marT="0" marB="0" anchor="ctr"/>
                </a:tc>
                <a:extLst>
                  <a:ext uri="{0D108BD9-81ED-4DB2-BD59-A6C34878D82A}">
                    <a16:rowId xmlns:a16="http://schemas.microsoft.com/office/drawing/2014/main" val="10003"/>
                  </a:ext>
                </a:extLst>
              </a:tr>
              <a:tr h="529423">
                <a:tc>
                  <a:txBody>
                    <a:bodyPr/>
                    <a:lstStyle/>
                    <a:p>
                      <a:endParaRPr lang="en-US"/>
                    </a:p>
                  </a:txBody>
                  <a:tcPr marL="68580" marR="68580" marT="0" marB="0" anchor="ctr"/>
                </a:tc>
                <a:tc>
                  <a:txBody>
                    <a:bodyPr/>
                    <a:lstStyle/>
                    <a:p>
                      <a:pPr marL="0" algn="ctr">
                        <a:spcAft>
                          <a:spcPts val="0"/>
                        </a:spcAft>
                      </a:pPr>
                      <a:r>
                        <a:rPr lang="en-GB" sz="1000">
                          <a:solidFill>
                            <a:srgbClr val="000000"/>
                          </a:solidFill>
                          <a:effectLst/>
                          <a:latin typeface="Arial"/>
                          <a:ea typeface="ＭＳ 明朝"/>
                          <a:cs typeface="Arial"/>
                        </a:rPr>
                        <a:t>Beer, Cider</a:t>
                      </a:r>
                      <a:endParaRPr lang="en-GB" sz="1000">
                        <a:effectLst/>
                        <a:latin typeface="Cambria"/>
                        <a:ea typeface="ＭＳ 明朝"/>
                        <a:cs typeface="Times New Roman"/>
                      </a:endParaRPr>
                    </a:p>
                  </a:txBody>
                  <a:tcPr marL="68580" marR="68580" marT="0" marB="0" anchor="ctr"/>
                </a:tc>
                <a:tc>
                  <a:txBody>
                    <a:bodyPr/>
                    <a:lstStyle/>
                    <a:p>
                      <a:pPr marL="0" algn="r">
                        <a:spcAft>
                          <a:spcPts val="0"/>
                        </a:spcAft>
                      </a:pPr>
                      <a:r>
                        <a:rPr lang="en-GB" sz="1000" dirty="0">
                          <a:solidFill>
                            <a:srgbClr val="000000"/>
                          </a:solidFill>
                          <a:effectLst/>
                          <a:latin typeface="Arial"/>
                          <a:ea typeface="ＭＳ 明朝"/>
                          <a:cs typeface="Arial"/>
                        </a:rPr>
                        <a:t>Copenhagen, </a:t>
                      </a:r>
                    </a:p>
                    <a:p>
                      <a:pPr marL="0" algn="r">
                        <a:spcAft>
                          <a:spcPts val="0"/>
                        </a:spcAft>
                      </a:pPr>
                      <a:r>
                        <a:rPr lang="en-GB" sz="1000" dirty="0">
                          <a:solidFill>
                            <a:srgbClr val="000000"/>
                          </a:solidFill>
                          <a:effectLst/>
                          <a:latin typeface="Arial"/>
                          <a:ea typeface="ＭＳ 明朝"/>
                          <a:cs typeface="Arial"/>
                        </a:rPr>
                        <a:t>Denmark</a:t>
                      </a:r>
                      <a:endParaRPr lang="en-GB" sz="1000" dirty="0">
                        <a:effectLst/>
                        <a:latin typeface="Cambria"/>
                        <a:ea typeface="ＭＳ 明朝"/>
                        <a:cs typeface="Times New Roman"/>
                      </a:endParaRPr>
                    </a:p>
                  </a:txBody>
                  <a:tcPr marL="68580" marR="68580" marT="0" marB="0" anchor="ctr"/>
                </a:tc>
                <a:tc>
                  <a:txBody>
                    <a:bodyPr/>
                    <a:lstStyle/>
                    <a:p>
                      <a:pPr marL="0" algn="ctr">
                        <a:spcAft>
                          <a:spcPts val="0"/>
                        </a:spcAft>
                      </a:pPr>
                      <a:r>
                        <a:rPr lang="en-GB" sz="1200" b="1" dirty="0">
                          <a:solidFill>
                            <a:srgbClr val="000000"/>
                          </a:solidFill>
                          <a:effectLst/>
                          <a:latin typeface="Arial"/>
                          <a:ea typeface="ＭＳ 明朝"/>
                          <a:cs typeface="Arial"/>
                        </a:rPr>
                        <a:t>£6bn</a:t>
                      </a:r>
                      <a:endParaRPr lang="en-GB" sz="1200" b="1" dirty="0">
                        <a:effectLst/>
                        <a:latin typeface="Cambria"/>
                        <a:ea typeface="ＭＳ 明朝"/>
                        <a:cs typeface="Times New Roman"/>
                      </a:endParaRPr>
                    </a:p>
                  </a:txBody>
                  <a:tcPr marL="68580" marR="68580" marT="0" marB="0" anchor="ctr"/>
                </a:tc>
                <a:tc>
                  <a:txBody>
                    <a:bodyPr/>
                    <a:lstStyle/>
                    <a:p>
                      <a:pPr marL="0" algn="ctr">
                        <a:spcAft>
                          <a:spcPts val="0"/>
                        </a:spcAft>
                      </a:pPr>
                      <a:endParaRPr lang="en-GB" sz="1200" dirty="0">
                        <a:effectLst/>
                        <a:latin typeface="Cambria"/>
                        <a:ea typeface="ＭＳ 明朝"/>
                        <a:cs typeface="Times New Roman"/>
                      </a:endParaRPr>
                    </a:p>
                  </a:txBody>
                  <a:tcPr marL="68580" marR="68580" marT="0" marB="0" anchor="ctr"/>
                </a:tc>
                <a:extLst>
                  <a:ext uri="{0D108BD9-81ED-4DB2-BD59-A6C34878D82A}">
                    <a16:rowId xmlns:a16="http://schemas.microsoft.com/office/drawing/2014/main" val="10004"/>
                  </a:ext>
                </a:extLst>
              </a:tr>
              <a:tr h="529423">
                <a:tc>
                  <a:txBody>
                    <a:bodyPr/>
                    <a:lstStyle/>
                    <a:p>
                      <a:endParaRPr lang="en-US" dirty="0"/>
                    </a:p>
                  </a:txBody>
                  <a:tcPr marL="68580" marR="68580" marT="0" marB="0" anchor="ctr"/>
                </a:tc>
                <a:tc>
                  <a:txBody>
                    <a:bodyPr/>
                    <a:lstStyle/>
                    <a:p>
                      <a:pPr marL="0" algn="ctr">
                        <a:spcAft>
                          <a:spcPts val="0"/>
                        </a:spcAft>
                      </a:pPr>
                      <a:r>
                        <a:rPr lang="en-GB" sz="1000" dirty="0">
                          <a:solidFill>
                            <a:srgbClr val="000000"/>
                          </a:solidFill>
                          <a:effectLst/>
                          <a:latin typeface="Arial"/>
                          <a:ea typeface="ＭＳ 明朝"/>
                          <a:cs typeface="Arial"/>
                        </a:rPr>
                        <a:t>Spirits, Beer, Wine</a:t>
                      </a:r>
                      <a:endParaRPr lang="en-GB" sz="1000" dirty="0">
                        <a:effectLst/>
                        <a:latin typeface="Cambria"/>
                        <a:ea typeface="ＭＳ 明朝"/>
                        <a:cs typeface="Times New Roman"/>
                      </a:endParaRPr>
                    </a:p>
                  </a:txBody>
                  <a:tcPr marL="68580" marR="68580" marT="0" marB="0" anchor="ctr"/>
                </a:tc>
                <a:tc>
                  <a:txBody>
                    <a:bodyPr/>
                    <a:lstStyle/>
                    <a:p>
                      <a:pPr marL="0" algn="r">
                        <a:spcAft>
                          <a:spcPts val="0"/>
                        </a:spcAft>
                      </a:pPr>
                      <a:r>
                        <a:rPr lang="en-GB" sz="1000" dirty="0">
                          <a:solidFill>
                            <a:srgbClr val="000000"/>
                          </a:solidFill>
                          <a:effectLst/>
                          <a:latin typeface="Arial"/>
                          <a:ea typeface="ＭＳ 明朝"/>
                          <a:cs typeface="Arial"/>
                        </a:rPr>
                        <a:t>London, </a:t>
                      </a:r>
                    </a:p>
                    <a:p>
                      <a:pPr marL="0" algn="r">
                        <a:spcAft>
                          <a:spcPts val="0"/>
                        </a:spcAft>
                      </a:pPr>
                      <a:r>
                        <a:rPr lang="en-GB" sz="1000" dirty="0">
                          <a:solidFill>
                            <a:srgbClr val="000000"/>
                          </a:solidFill>
                          <a:effectLst/>
                          <a:latin typeface="Arial"/>
                          <a:ea typeface="ＭＳ 明朝"/>
                          <a:cs typeface="Arial"/>
                        </a:rPr>
                        <a:t>UK</a:t>
                      </a:r>
                      <a:endParaRPr lang="en-GB" sz="1000" dirty="0">
                        <a:effectLst/>
                        <a:latin typeface="Cambria"/>
                        <a:ea typeface="ＭＳ 明朝"/>
                        <a:cs typeface="Times New Roman"/>
                      </a:endParaRPr>
                    </a:p>
                  </a:txBody>
                  <a:tcPr marL="68580" marR="68580" marT="0" marB="0" anchor="ctr"/>
                </a:tc>
                <a:tc>
                  <a:txBody>
                    <a:bodyPr/>
                    <a:lstStyle/>
                    <a:p>
                      <a:pPr marL="0" algn="ctr">
                        <a:spcAft>
                          <a:spcPts val="0"/>
                        </a:spcAft>
                      </a:pPr>
                      <a:r>
                        <a:rPr lang="en-GB" sz="1200" b="1">
                          <a:solidFill>
                            <a:srgbClr val="000000"/>
                          </a:solidFill>
                          <a:effectLst/>
                          <a:latin typeface="Arial"/>
                          <a:ea typeface="ＭＳ 明朝"/>
                          <a:cs typeface="Arial"/>
                        </a:rPr>
                        <a:t>£10bn</a:t>
                      </a:r>
                      <a:endParaRPr lang="en-GB" sz="1200" b="1">
                        <a:effectLst/>
                        <a:latin typeface="Cambria"/>
                        <a:ea typeface="ＭＳ 明朝"/>
                        <a:cs typeface="Times New Roman"/>
                      </a:endParaRPr>
                    </a:p>
                  </a:txBody>
                  <a:tcPr marL="68580" marR="68580" marT="0" marB="0" anchor="ctr"/>
                </a:tc>
                <a:tc>
                  <a:txBody>
                    <a:bodyPr/>
                    <a:lstStyle/>
                    <a:p>
                      <a:pPr marL="0" algn="ctr">
                        <a:spcAft>
                          <a:spcPts val="0"/>
                        </a:spcAft>
                      </a:pPr>
                      <a:endParaRPr lang="en-GB" sz="1200" dirty="0">
                        <a:effectLst/>
                        <a:latin typeface="Cambria"/>
                        <a:ea typeface="ＭＳ 明朝"/>
                        <a:cs typeface="Times New Roman"/>
                      </a:endParaRPr>
                    </a:p>
                  </a:txBody>
                  <a:tcPr marL="68580" marR="68580" marT="0" marB="0" anchor="ctr"/>
                </a:tc>
                <a:extLst>
                  <a:ext uri="{0D108BD9-81ED-4DB2-BD59-A6C34878D82A}">
                    <a16:rowId xmlns:a16="http://schemas.microsoft.com/office/drawing/2014/main" val="10005"/>
                  </a:ext>
                </a:extLst>
              </a:tr>
              <a:tr h="529423">
                <a:tc>
                  <a:txBody>
                    <a:bodyPr/>
                    <a:lstStyle/>
                    <a:p>
                      <a:endParaRPr lang="en-US"/>
                    </a:p>
                  </a:txBody>
                  <a:tcPr marL="68580" marR="68580" marT="0" marB="0" anchor="ctr"/>
                </a:tc>
                <a:tc>
                  <a:txBody>
                    <a:bodyPr/>
                    <a:lstStyle/>
                    <a:p>
                      <a:pPr marL="0" algn="ctr">
                        <a:spcAft>
                          <a:spcPts val="0"/>
                        </a:spcAft>
                      </a:pPr>
                      <a:r>
                        <a:rPr lang="en-GB" sz="1000">
                          <a:solidFill>
                            <a:srgbClr val="000000"/>
                          </a:solidFill>
                          <a:effectLst/>
                          <a:latin typeface="Arial"/>
                          <a:ea typeface="ＭＳ 明朝"/>
                          <a:cs typeface="Arial"/>
                        </a:rPr>
                        <a:t>Spirits, Wine</a:t>
                      </a:r>
                      <a:endParaRPr lang="en-GB" sz="1000">
                        <a:effectLst/>
                        <a:latin typeface="Cambria"/>
                        <a:ea typeface="ＭＳ 明朝"/>
                        <a:cs typeface="Times New Roman"/>
                      </a:endParaRPr>
                    </a:p>
                  </a:txBody>
                  <a:tcPr marL="68580" marR="68580" marT="0" marB="0" anchor="ctr"/>
                </a:tc>
                <a:tc>
                  <a:txBody>
                    <a:bodyPr/>
                    <a:lstStyle/>
                    <a:p>
                      <a:pPr marL="0" algn="r">
                        <a:spcAft>
                          <a:spcPts val="0"/>
                        </a:spcAft>
                      </a:pPr>
                      <a:r>
                        <a:rPr lang="en-GB" sz="1000" dirty="0">
                          <a:solidFill>
                            <a:srgbClr val="000000"/>
                          </a:solidFill>
                          <a:effectLst/>
                          <a:latin typeface="Arial"/>
                          <a:ea typeface="ＭＳ 明朝"/>
                          <a:cs typeface="Arial"/>
                        </a:rPr>
                        <a:t>Paris, </a:t>
                      </a:r>
                    </a:p>
                    <a:p>
                      <a:pPr marL="0" algn="r">
                        <a:spcAft>
                          <a:spcPts val="0"/>
                        </a:spcAft>
                      </a:pPr>
                      <a:r>
                        <a:rPr lang="en-GB" sz="1000" dirty="0">
                          <a:solidFill>
                            <a:srgbClr val="000000"/>
                          </a:solidFill>
                          <a:effectLst/>
                          <a:latin typeface="Arial"/>
                          <a:ea typeface="ＭＳ 明朝"/>
                          <a:cs typeface="Arial"/>
                        </a:rPr>
                        <a:t>France</a:t>
                      </a:r>
                      <a:endParaRPr lang="en-GB" sz="1000" dirty="0">
                        <a:effectLst/>
                        <a:latin typeface="Cambria"/>
                        <a:ea typeface="ＭＳ 明朝"/>
                        <a:cs typeface="Times New Roman"/>
                      </a:endParaRPr>
                    </a:p>
                  </a:txBody>
                  <a:tcPr marL="68580" marR="68580" marT="0" marB="0" anchor="ctr"/>
                </a:tc>
                <a:tc>
                  <a:txBody>
                    <a:bodyPr/>
                    <a:lstStyle/>
                    <a:p>
                      <a:pPr marL="0" algn="ctr">
                        <a:spcAft>
                          <a:spcPts val="0"/>
                        </a:spcAft>
                      </a:pPr>
                      <a:r>
                        <a:rPr lang="en-GB" sz="1200" b="1" dirty="0">
                          <a:solidFill>
                            <a:srgbClr val="000000"/>
                          </a:solidFill>
                          <a:effectLst/>
                          <a:latin typeface="Arial"/>
                          <a:ea typeface="ＭＳ 明朝"/>
                          <a:cs typeface="Arial"/>
                        </a:rPr>
                        <a:t>£6bn</a:t>
                      </a:r>
                      <a:endParaRPr lang="en-GB" sz="1200" b="1" dirty="0">
                        <a:effectLst/>
                        <a:latin typeface="Cambria"/>
                        <a:ea typeface="ＭＳ 明朝"/>
                        <a:cs typeface="Times New Roman"/>
                      </a:endParaRPr>
                    </a:p>
                  </a:txBody>
                  <a:tcPr marL="68580" marR="68580" marT="0" marB="0" anchor="ctr"/>
                </a:tc>
                <a:tc>
                  <a:txBody>
                    <a:bodyPr/>
                    <a:lstStyle/>
                    <a:p>
                      <a:pPr marL="0" algn="ctr">
                        <a:spcAft>
                          <a:spcPts val="0"/>
                        </a:spcAft>
                      </a:pPr>
                      <a:endParaRPr lang="en-GB" sz="1200" dirty="0">
                        <a:effectLst/>
                        <a:latin typeface="Cambria"/>
                        <a:ea typeface="ＭＳ 明朝"/>
                        <a:cs typeface="Times New Roman"/>
                      </a:endParaRPr>
                    </a:p>
                  </a:txBody>
                  <a:tcPr marL="68580" marR="68580" marT="0" marB="0" anchor="ctr"/>
                </a:tc>
                <a:extLst>
                  <a:ext uri="{0D108BD9-81ED-4DB2-BD59-A6C34878D82A}">
                    <a16:rowId xmlns:a16="http://schemas.microsoft.com/office/drawing/2014/main" val="10006"/>
                  </a:ext>
                </a:extLst>
              </a:tr>
              <a:tr h="529423">
                <a:tc>
                  <a:txBody>
                    <a:bodyPr/>
                    <a:lstStyle/>
                    <a:p>
                      <a:endParaRPr lang="en-US"/>
                    </a:p>
                  </a:txBody>
                  <a:tcPr marL="68580" marR="68580" marT="0" marB="0" anchor="ctr"/>
                </a:tc>
                <a:tc>
                  <a:txBody>
                    <a:bodyPr/>
                    <a:lstStyle/>
                    <a:p>
                      <a:pPr marL="0" algn="ctr">
                        <a:spcAft>
                          <a:spcPts val="0"/>
                        </a:spcAft>
                      </a:pPr>
                      <a:r>
                        <a:rPr lang="en-GB" sz="1000">
                          <a:solidFill>
                            <a:srgbClr val="000000"/>
                          </a:solidFill>
                          <a:effectLst/>
                          <a:latin typeface="Arial"/>
                          <a:ea typeface="ＭＳ 明朝"/>
                          <a:cs typeface="Arial"/>
                        </a:rPr>
                        <a:t>Spirits</a:t>
                      </a:r>
                      <a:endParaRPr lang="en-GB" sz="1000">
                        <a:effectLst/>
                        <a:latin typeface="Cambria"/>
                        <a:ea typeface="ＭＳ 明朝"/>
                        <a:cs typeface="Times New Roman"/>
                      </a:endParaRPr>
                    </a:p>
                  </a:txBody>
                  <a:tcPr marL="68580" marR="68580" marT="0" marB="0" anchor="ctr"/>
                </a:tc>
                <a:tc>
                  <a:txBody>
                    <a:bodyPr/>
                    <a:lstStyle/>
                    <a:p>
                      <a:pPr marL="0" algn="r">
                        <a:spcAft>
                          <a:spcPts val="0"/>
                        </a:spcAft>
                      </a:pPr>
                      <a:r>
                        <a:rPr lang="en-GB" sz="1000" dirty="0">
                          <a:solidFill>
                            <a:srgbClr val="000000"/>
                          </a:solidFill>
                          <a:effectLst/>
                          <a:latin typeface="Arial"/>
                          <a:ea typeface="ＭＳ 明朝"/>
                          <a:cs typeface="Arial"/>
                        </a:rPr>
                        <a:t>Hamilton, </a:t>
                      </a:r>
                    </a:p>
                    <a:p>
                      <a:pPr marL="0" algn="r">
                        <a:spcAft>
                          <a:spcPts val="0"/>
                        </a:spcAft>
                      </a:pPr>
                      <a:r>
                        <a:rPr lang="en-GB" sz="1000" dirty="0">
                          <a:solidFill>
                            <a:srgbClr val="000000"/>
                          </a:solidFill>
                          <a:effectLst/>
                          <a:latin typeface="Arial"/>
                          <a:ea typeface="ＭＳ 明朝"/>
                          <a:cs typeface="Arial"/>
                        </a:rPr>
                        <a:t>Bermuda</a:t>
                      </a:r>
                      <a:endParaRPr lang="en-GB" sz="1000" dirty="0">
                        <a:effectLst/>
                        <a:latin typeface="Cambria"/>
                        <a:ea typeface="ＭＳ 明朝"/>
                        <a:cs typeface="Times New Roman"/>
                      </a:endParaRPr>
                    </a:p>
                  </a:txBody>
                  <a:tcPr marL="68580" marR="68580" marT="0" marB="0" anchor="ctr"/>
                </a:tc>
                <a:tc>
                  <a:txBody>
                    <a:bodyPr/>
                    <a:lstStyle/>
                    <a:p>
                      <a:pPr marL="0" algn="ctr">
                        <a:spcAft>
                          <a:spcPts val="0"/>
                        </a:spcAft>
                      </a:pPr>
                      <a:r>
                        <a:rPr lang="en-GB" sz="1200" b="1" dirty="0">
                          <a:solidFill>
                            <a:srgbClr val="000000"/>
                          </a:solidFill>
                          <a:effectLst/>
                          <a:latin typeface="Arial"/>
                          <a:ea typeface="ＭＳ 明朝"/>
                          <a:cs typeface="Arial"/>
                        </a:rPr>
                        <a:t>£3bn</a:t>
                      </a:r>
                      <a:endParaRPr lang="en-GB" sz="1200" b="1" dirty="0">
                        <a:effectLst/>
                        <a:latin typeface="Cambria"/>
                        <a:ea typeface="ＭＳ 明朝"/>
                        <a:cs typeface="Times New Roman"/>
                      </a:endParaRPr>
                    </a:p>
                  </a:txBody>
                  <a:tcPr marL="68580" marR="68580" marT="0" marB="0" anchor="ctr"/>
                </a:tc>
                <a:tc>
                  <a:txBody>
                    <a:bodyPr/>
                    <a:lstStyle/>
                    <a:p>
                      <a:pPr marL="0" algn="ctr">
                        <a:spcAft>
                          <a:spcPts val="0"/>
                        </a:spcAft>
                      </a:pPr>
                      <a:endParaRPr lang="en-GB" sz="1200" dirty="0">
                        <a:effectLst/>
                        <a:latin typeface="Cambria"/>
                        <a:ea typeface="ＭＳ 明朝"/>
                        <a:cs typeface="Times New Roman"/>
                      </a:endParaRPr>
                    </a:p>
                  </a:txBody>
                  <a:tcPr marL="68580" marR="68580" marT="0" marB="0" anchor="ctr"/>
                </a:tc>
                <a:extLst>
                  <a:ext uri="{0D108BD9-81ED-4DB2-BD59-A6C34878D82A}">
                    <a16:rowId xmlns:a16="http://schemas.microsoft.com/office/drawing/2014/main" val="10007"/>
                  </a:ext>
                </a:extLst>
              </a:tr>
              <a:tr h="529423">
                <a:tc>
                  <a:txBody>
                    <a:bodyPr/>
                    <a:lstStyle/>
                    <a:p>
                      <a:endParaRPr lang="en-US"/>
                    </a:p>
                  </a:txBody>
                  <a:tcPr marL="68580" marR="68580" marT="0" marB="0" anchor="ctr"/>
                </a:tc>
                <a:tc>
                  <a:txBody>
                    <a:bodyPr/>
                    <a:lstStyle/>
                    <a:p>
                      <a:pPr marL="0" algn="ctr">
                        <a:spcAft>
                          <a:spcPts val="0"/>
                        </a:spcAft>
                      </a:pPr>
                      <a:r>
                        <a:rPr lang="en-GB" sz="1000">
                          <a:solidFill>
                            <a:srgbClr val="000000"/>
                          </a:solidFill>
                          <a:effectLst/>
                          <a:latin typeface="Arial"/>
                          <a:ea typeface="ＭＳ 明朝"/>
                          <a:cs typeface="Arial"/>
                        </a:rPr>
                        <a:t>Wine, Beer, Spirits</a:t>
                      </a:r>
                      <a:endParaRPr lang="en-GB" sz="1000">
                        <a:effectLst/>
                        <a:latin typeface="Cambria"/>
                        <a:ea typeface="ＭＳ 明朝"/>
                        <a:cs typeface="Times New Roman"/>
                      </a:endParaRPr>
                    </a:p>
                  </a:txBody>
                  <a:tcPr marL="68580" marR="68580" marT="0" marB="0" anchor="ctr"/>
                </a:tc>
                <a:tc>
                  <a:txBody>
                    <a:bodyPr/>
                    <a:lstStyle/>
                    <a:p>
                      <a:pPr marL="0" algn="r">
                        <a:spcAft>
                          <a:spcPts val="0"/>
                        </a:spcAft>
                      </a:pPr>
                      <a:r>
                        <a:rPr lang="en-GB" sz="1000" dirty="0">
                          <a:solidFill>
                            <a:srgbClr val="000000"/>
                          </a:solidFill>
                          <a:effectLst/>
                          <a:latin typeface="Arial"/>
                          <a:ea typeface="ＭＳ 明朝"/>
                          <a:cs typeface="Arial"/>
                        </a:rPr>
                        <a:t>Victor, NY,</a:t>
                      </a:r>
                    </a:p>
                    <a:p>
                      <a:pPr marL="0" algn="r">
                        <a:spcAft>
                          <a:spcPts val="0"/>
                        </a:spcAft>
                      </a:pPr>
                      <a:r>
                        <a:rPr lang="en-GB" sz="1000" dirty="0">
                          <a:solidFill>
                            <a:srgbClr val="000000"/>
                          </a:solidFill>
                          <a:effectLst/>
                          <a:latin typeface="Arial"/>
                          <a:ea typeface="ＭＳ 明朝"/>
                          <a:cs typeface="Arial"/>
                        </a:rPr>
                        <a:t> USA</a:t>
                      </a:r>
                      <a:endParaRPr lang="en-GB" sz="1000" dirty="0">
                        <a:effectLst/>
                        <a:latin typeface="Cambria"/>
                        <a:ea typeface="ＭＳ 明朝"/>
                        <a:cs typeface="Times New Roman"/>
                      </a:endParaRPr>
                    </a:p>
                  </a:txBody>
                  <a:tcPr marL="68580" marR="68580" marT="0" marB="0" anchor="ctr"/>
                </a:tc>
                <a:tc>
                  <a:txBody>
                    <a:bodyPr/>
                    <a:lstStyle/>
                    <a:p>
                      <a:pPr marL="0" algn="ctr">
                        <a:spcAft>
                          <a:spcPts val="0"/>
                        </a:spcAft>
                      </a:pPr>
                      <a:r>
                        <a:rPr lang="en-GB" sz="1200" b="1" dirty="0">
                          <a:solidFill>
                            <a:srgbClr val="000000"/>
                          </a:solidFill>
                          <a:effectLst/>
                          <a:latin typeface="Arial"/>
                          <a:ea typeface="ＭＳ 明朝"/>
                          <a:cs typeface="Arial"/>
                        </a:rPr>
                        <a:t>£4bn</a:t>
                      </a:r>
                      <a:endParaRPr lang="en-GB" sz="1200" b="1" dirty="0">
                        <a:effectLst/>
                        <a:latin typeface="Cambria"/>
                        <a:ea typeface="ＭＳ 明朝"/>
                        <a:cs typeface="Times New Roman"/>
                      </a:endParaRPr>
                    </a:p>
                  </a:txBody>
                  <a:tcPr marL="68580" marR="68580" marT="0" marB="0" anchor="ctr"/>
                </a:tc>
                <a:tc>
                  <a:txBody>
                    <a:bodyPr/>
                    <a:lstStyle/>
                    <a:p>
                      <a:pPr marL="0" algn="ctr">
                        <a:spcAft>
                          <a:spcPts val="0"/>
                        </a:spcAft>
                      </a:pPr>
                      <a:endParaRPr lang="en-GB" sz="1200" dirty="0">
                        <a:effectLst/>
                        <a:latin typeface="Cambria"/>
                        <a:ea typeface="ＭＳ 明朝"/>
                        <a:cs typeface="Times New Roman"/>
                      </a:endParaRPr>
                    </a:p>
                  </a:txBody>
                  <a:tcPr marL="68580" marR="68580" marT="0" marB="0" anchor="ctr"/>
                </a:tc>
                <a:extLst>
                  <a:ext uri="{0D108BD9-81ED-4DB2-BD59-A6C34878D82A}">
                    <a16:rowId xmlns:a16="http://schemas.microsoft.com/office/drawing/2014/main" val="10008"/>
                  </a:ext>
                </a:extLst>
              </a:tr>
              <a:tr h="529423">
                <a:tc>
                  <a:txBody>
                    <a:bodyPr/>
                    <a:lstStyle/>
                    <a:p>
                      <a:endParaRPr lang="en-US" dirty="0"/>
                    </a:p>
                  </a:txBody>
                  <a:tcPr marL="68580" marR="68580" marT="0" marB="0" anchor="ctr"/>
                </a:tc>
                <a:tc>
                  <a:txBody>
                    <a:bodyPr/>
                    <a:lstStyle/>
                    <a:p>
                      <a:pPr marL="0" algn="ctr">
                        <a:spcAft>
                          <a:spcPts val="0"/>
                        </a:spcAft>
                      </a:pPr>
                      <a:r>
                        <a:rPr lang="en-GB" sz="1000">
                          <a:solidFill>
                            <a:srgbClr val="000000"/>
                          </a:solidFill>
                          <a:effectLst/>
                          <a:latin typeface="Arial"/>
                          <a:ea typeface="ＭＳ 明朝"/>
                          <a:cs typeface="Arial"/>
                        </a:rPr>
                        <a:t>Wine</a:t>
                      </a:r>
                      <a:endParaRPr lang="en-GB" sz="1000">
                        <a:effectLst/>
                        <a:latin typeface="Cambria"/>
                        <a:ea typeface="ＭＳ 明朝"/>
                        <a:cs typeface="Times New Roman"/>
                      </a:endParaRPr>
                    </a:p>
                  </a:txBody>
                  <a:tcPr marL="68580" marR="68580" marT="0" marB="0" anchor="ctr"/>
                </a:tc>
                <a:tc>
                  <a:txBody>
                    <a:bodyPr/>
                    <a:lstStyle/>
                    <a:p>
                      <a:pPr marL="0" algn="r">
                        <a:spcAft>
                          <a:spcPts val="0"/>
                        </a:spcAft>
                      </a:pPr>
                      <a:r>
                        <a:rPr lang="en-GB" sz="1000" dirty="0">
                          <a:solidFill>
                            <a:srgbClr val="000000"/>
                          </a:solidFill>
                          <a:effectLst/>
                          <a:latin typeface="Arial"/>
                          <a:ea typeface="ＭＳ 明朝"/>
                          <a:cs typeface="Arial"/>
                        </a:rPr>
                        <a:t>Modesto, CA, </a:t>
                      </a:r>
                    </a:p>
                    <a:p>
                      <a:pPr marL="0" algn="r">
                        <a:spcAft>
                          <a:spcPts val="0"/>
                        </a:spcAft>
                      </a:pPr>
                      <a:r>
                        <a:rPr lang="en-GB" sz="1000" dirty="0">
                          <a:solidFill>
                            <a:srgbClr val="000000"/>
                          </a:solidFill>
                          <a:effectLst/>
                          <a:latin typeface="Arial"/>
                          <a:ea typeface="ＭＳ 明朝"/>
                          <a:cs typeface="Arial"/>
                        </a:rPr>
                        <a:t>USA</a:t>
                      </a:r>
                      <a:endParaRPr lang="en-GB" sz="1000" dirty="0">
                        <a:effectLst/>
                        <a:latin typeface="Cambria"/>
                        <a:ea typeface="ＭＳ 明朝"/>
                        <a:cs typeface="Times New Roman"/>
                      </a:endParaRPr>
                    </a:p>
                  </a:txBody>
                  <a:tcPr marL="68580" marR="68580" marT="0" marB="0" anchor="ctr"/>
                </a:tc>
                <a:tc>
                  <a:txBody>
                    <a:bodyPr/>
                    <a:lstStyle/>
                    <a:p>
                      <a:pPr marL="0" algn="ctr">
                        <a:spcAft>
                          <a:spcPts val="0"/>
                        </a:spcAft>
                      </a:pPr>
                      <a:r>
                        <a:rPr lang="en-GB" sz="1200" b="1" dirty="0">
                          <a:solidFill>
                            <a:srgbClr val="000000"/>
                          </a:solidFill>
                          <a:effectLst/>
                          <a:latin typeface="Arial"/>
                          <a:ea typeface="ＭＳ 明朝"/>
                          <a:cs typeface="Arial"/>
                        </a:rPr>
                        <a:t>£3bn</a:t>
                      </a:r>
                      <a:endParaRPr lang="en-GB" sz="1200" b="1" dirty="0">
                        <a:effectLst/>
                        <a:latin typeface="Cambria"/>
                        <a:ea typeface="ＭＳ 明朝"/>
                        <a:cs typeface="Times New Roman"/>
                      </a:endParaRPr>
                    </a:p>
                  </a:txBody>
                  <a:tcPr marL="68580" marR="68580" marT="0" marB="0" anchor="ctr"/>
                </a:tc>
                <a:tc>
                  <a:txBody>
                    <a:bodyPr/>
                    <a:lstStyle/>
                    <a:p>
                      <a:pPr marL="0" algn="ctr">
                        <a:spcAft>
                          <a:spcPts val="0"/>
                        </a:spcAft>
                      </a:pPr>
                      <a:endParaRPr lang="en-GB" sz="1200" dirty="0">
                        <a:effectLst/>
                        <a:latin typeface="Cambria"/>
                        <a:ea typeface="ＭＳ 明朝"/>
                        <a:cs typeface="Times New Roman"/>
                      </a:endParaRPr>
                    </a:p>
                  </a:txBody>
                  <a:tcPr marL="68580" marR="68580" marT="0" marB="0" anchor="ctr"/>
                </a:tc>
                <a:extLst>
                  <a:ext uri="{0D108BD9-81ED-4DB2-BD59-A6C34878D82A}">
                    <a16:rowId xmlns:a16="http://schemas.microsoft.com/office/drawing/2014/main" val="10009"/>
                  </a:ext>
                </a:extLst>
              </a:tr>
            </a:tbl>
          </a:graphicData>
        </a:graphic>
      </p:graphicFrame>
      <p:pic>
        <p:nvPicPr>
          <p:cNvPr id="6" name="Picture 5" descr="ABINBev.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3749" y="1094011"/>
            <a:ext cx="828000" cy="828000"/>
          </a:xfrm>
          <a:prstGeom prst="rect">
            <a:avLst/>
          </a:prstGeom>
          <a:ln>
            <a:noFill/>
          </a:ln>
        </p:spPr>
      </p:pic>
      <p:pic>
        <p:nvPicPr>
          <p:cNvPr id="9" name="Picture 8" descr="SAB Miller.pn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83465" y="1820419"/>
            <a:ext cx="602181" cy="408071"/>
          </a:xfrm>
          <a:prstGeom prst="rect">
            <a:avLst/>
          </a:prstGeom>
        </p:spPr>
      </p:pic>
      <p:pic>
        <p:nvPicPr>
          <p:cNvPr id="10" name="Picture 9" descr="Screen Shot 2015-12-07 at 10.06.43.pn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2529" y="2443292"/>
            <a:ext cx="1264260" cy="361989"/>
          </a:xfrm>
          <a:prstGeom prst="rect">
            <a:avLst/>
          </a:prstGeom>
        </p:spPr>
      </p:pic>
      <p:pic>
        <p:nvPicPr>
          <p:cNvPr id="11" name="Picture 10" descr="Carlsberg.png"/>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83465" y="2983341"/>
            <a:ext cx="771429" cy="432000"/>
          </a:xfrm>
          <a:prstGeom prst="rect">
            <a:avLst/>
          </a:prstGeom>
        </p:spPr>
      </p:pic>
      <p:pic>
        <p:nvPicPr>
          <p:cNvPr id="12" name="Picture 11" descr="Diageo.png"/>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50871" y="3443657"/>
            <a:ext cx="610286" cy="432000"/>
          </a:xfrm>
          <a:prstGeom prst="rect">
            <a:avLst/>
          </a:prstGeom>
        </p:spPr>
      </p:pic>
      <p:pic>
        <p:nvPicPr>
          <p:cNvPr id="13" name="Picture 12" descr="Pernod Ricard.png"/>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2702" y="3951168"/>
            <a:ext cx="1063385" cy="432000"/>
          </a:xfrm>
          <a:prstGeom prst="rect">
            <a:avLst/>
          </a:prstGeom>
        </p:spPr>
      </p:pic>
      <p:pic>
        <p:nvPicPr>
          <p:cNvPr id="14" name="Picture 13" descr="Bacardi.png"/>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84362" y="4482659"/>
            <a:ext cx="559188" cy="432000"/>
          </a:xfrm>
          <a:prstGeom prst="rect">
            <a:avLst/>
          </a:prstGeom>
        </p:spPr>
      </p:pic>
      <p:pic>
        <p:nvPicPr>
          <p:cNvPr id="16" name="Picture 15" descr="Constellation 2.png"/>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94370" y="5017075"/>
            <a:ext cx="649180" cy="432000"/>
          </a:xfrm>
          <a:prstGeom prst="rect">
            <a:avLst/>
          </a:prstGeom>
        </p:spPr>
      </p:pic>
      <p:pic>
        <p:nvPicPr>
          <p:cNvPr id="18" name="Picture 17" descr="Gallo 2.jpg"/>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84362" y="5545712"/>
            <a:ext cx="894462" cy="432000"/>
          </a:xfrm>
          <a:prstGeom prst="rect">
            <a:avLst/>
          </a:prstGeom>
        </p:spPr>
      </p:pic>
      <p:pic>
        <p:nvPicPr>
          <p:cNvPr id="19" name="Picture 18" descr="Budweiser.jpg"/>
          <p:cNvPicPr>
            <a:picLocks noChangeAspect="1"/>
          </p:cNvPicPr>
          <p:nvPr/>
        </p:nvPicPr>
        <p:blipFill>
          <a:blip r:embed="rId12" cstate="print">
            <a:clrChange>
              <a:clrFrom>
                <a:srgbClr val="FBFEFA"/>
              </a:clrFrom>
              <a:clrTo>
                <a:srgbClr val="FBFEFA">
                  <a:alpha val="0"/>
                </a:srgbClr>
              </a:clrTo>
            </a:clrChange>
            <a:extLst>
              <a:ext uri="{28A0092B-C50C-407E-A947-70E740481C1C}">
                <a14:useLocalDpi xmlns:a14="http://schemas.microsoft.com/office/drawing/2010/main" val="0"/>
              </a:ext>
            </a:extLst>
          </a:blip>
          <a:stretch>
            <a:fillRect/>
          </a:stretch>
        </p:blipFill>
        <p:spPr>
          <a:xfrm>
            <a:off x="7739030" y="1238619"/>
            <a:ext cx="644495" cy="644495"/>
          </a:xfrm>
          <a:prstGeom prst="rect">
            <a:avLst/>
          </a:prstGeom>
        </p:spPr>
      </p:pic>
      <p:pic>
        <p:nvPicPr>
          <p:cNvPr id="20" name="Picture 19" descr="Stella Artois.jpg"/>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04200" y="1352002"/>
            <a:ext cx="432000" cy="432000"/>
          </a:xfrm>
          <a:prstGeom prst="rect">
            <a:avLst/>
          </a:prstGeom>
        </p:spPr>
      </p:pic>
      <p:pic>
        <p:nvPicPr>
          <p:cNvPr id="21" name="Picture 20" descr="Corona.png"/>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25478" y="1363225"/>
            <a:ext cx="577628" cy="360000"/>
          </a:xfrm>
          <a:prstGeom prst="rect">
            <a:avLst/>
          </a:prstGeom>
        </p:spPr>
      </p:pic>
      <p:pic>
        <p:nvPicPr>
          <p:cNvPr id="22" name="Picture 21" descr="Brahma.jpg"/>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86438" y="1210250"/>
            <a:ext cx="944712" cy="707622"/>
          </a:xfrm>
          <a:prstGeom prst="rect">
            <a:avLst/>
          </a:prstGeom>
        </p:spPr>
      </p:pic>
      <p:pic>
        <p:nvPicPr>
          <p:cNvPr id="23" name="Picture 22" descr="Miller.jpg"/>
          <p:cNvPicPr>
            <a:picLocks noChangeAspect="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79425" y="1917095"/>
            <a:ext cx="457412" cy="432000"/>
          </a:xfrm>
          <a:prstGeom prst="rect">
            <a:avLst/>
          </a:prstGeom>
        </p:spPr>
      </p:pic>
      <p:pic>
        <p:nvPicPr>
          <p:cNvPr id="24" name="Picture 23" descr="Peroni.jpg"/>
          <p:cNvPicPr>
            <a:picLocks noChangeAspect="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78503" y="1898514"/>
            <a:ext cx="610286" cy="432000"/>
          </a:xfrm>
          <a:prstGeom prst="rect">
            <a:avLst/>
          </a:prstGeom>
        </p:spPr>
      </p:pic>
      <p:pic>
        <p:nvPicPr>
          <p:cNvPr id="25" name="Picture 24" descr="Grolsch.jpg"/>
          <p:cNvPicPr>
            <a:picLocks noChangeAspect="1"/>
          </p:cNvPicPr>
          <p:nvPr/>
        </p:nvPicPr>
        <p:blipFill>
          <a:blip r:embed="rId18" cstate="print">
            <a:clrChange>
              <a:clrFrom>
                <a:srgbClr val="F9F9FB"/>
              </a:clrFrom>
              <a:clrTo>
                <a:srgbClr val="F9F9FB">
                  <a:alpha val="0"/>
                </a:srgbClr>
              </a:clrTo>
            </a:clrChange>
            <a:extLst>
              <a:ext uri="{28A0092B-C50C-407E-A947-70E740481C1C}">
                <a14:useLocalDpi xmlns:a14="http://schemas.microsoft.com/office/drawing/2010/main" val="0"/>
              </a:ext>
            </a:extLst>
          </a:blip>
          <a:stretch>
            <a:fillRect/>
          </a:stretch>
        </p:blipFill>
        <p:spPr>
          <a:xfrm>
            <a:off x="9220794" y="1851459"/>
            <a:ext cx="643304" cy="432000"/>
          </a:xfrm>
          <a:prstGeom prst="rect">
            <a:avLst/>
          </a:prstGeom>
        </p:spPr>
      </p:pic>
      <p:pic>
        <p:nvPicPr>
          <p:cNvPr id="26" name="Picture 25" descr="Carling.jpg"/>
          <p:cNvPicPr>
            <a:picLocks noChangeAspect="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55152" y="1901299"/>
            <a:ext cx="543993" cy="346529"/>
          </a:xfrm>
          <a:prstGeom prst="rect">
            <a:avLst/>
          </a:prstGeom>
        </p:spPr>
      </p:pic>
      <p:pic>
        <p:nvPicPr>
          <p:cNvPr id="27" name="Picture 26" descr="Heineken Brand.jpg"/>
          <p:cNvPicPr>
            <a:picLocks noChangeAspect="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18626" y="2431440"/>
            <a:ext cx="432000" cy="432000"/>
          </a:xfrm>
          <a:prstGeom prst="rect">
            <a:avLst/>
          </a:prstGeom>
        </p:spPr>
      </p:pic>
      <p:pic>
        <p:nvPicPr>
          <p:cNvPr id="28" name="Picture 27" descr="Amstel.jpg"/>
          <p:cNvPicPr>
            <a:picLocks noChangeAspect="1"/>
          </p:cNvPicPr>
          <p:nvPr/>
        </p:nvPicPr>
        <p:blipFill>
          <a:blip r:embed="rId21"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478765" y="2416092"/>
            <a:ext cx="415022" cy="432000"/>
          </a:xfrm>
          <a:prstGeom prst="rect">
            <a:avLst/>
          </a:prstGeom>
        </p:spPr>
      </p:pic>
      <p:pic>
        <p:nvPicPr>
          <p:cNvPr id="29" name="Picture 28" descr="Desperados.jpg"/>
          <p:cNvPicPr>
            <a:picLocks noChangeAspect="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61008" y="2392629"/>
            <a:ext cx="623743" cy="432000"/>
          </a:xfrm>
          <a:prstGeom prst="rect">
            <a:avLst/>
          </a:prstGeom>
        </p:spPr>
      </p:pic>
      <p:pic>
        <p:nvPicPr>
          <p:cNvPr id="30" name="Picture 29" descr="Sol.jpg"/>
          <p:cNvPicPr>
            <a:picLocks noChangeAspect="1"/>
          </p:cNvPicPr>
          <p:nvPr/>
        </p:nvPicPr>
        <p:blipFill>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92947" y="2383812"/>
            <a:ext cx="602526" cy="432000"/>
          </a:xfrm>
          <a:prstGeom prst="rect">
            <a:avLst/>
          </a:prstGeom>
        </p:spPr>
      </p:pic>
      <p:pic>
        <p:nvPicPr>
          <p:cNvPr id="31" name="Picture 30" descr="carlsberg.jpg"/>
          <p:cNvPicPr>
            <a:picLocks noChangeAspect="1"/>
          </p:cNvPicPr>
          <p:nvPr/>
        </p:nvPicPr>
        <p:blipFill>
          <a:blip r:embed="rId24" cstate="print">
            <a:clrChange>
              <a:clrFrom>
                <a:srgbClr val="FBFEFC"/>
              </a:clrFrom>
              <a:clrTo>
                <a:srgbClr val="FBFEFC">
                  <a:alpha val="0"/>
                </a:srgbClr>
              </a:clrTo>
            </a:clrChange>
            <a:extLst>
              <a:ext uri="{28A0092B-C50C-407E-A947-70E740481C1C}">
                <a14:useLocalDpi xmlns:a14="http://schemas.microsoft.com/office/drawing/2010/main" val="0"/>
              </a:ext>
            </a:extLst>
          </a:blip>
          <a:stretch>
            <a:fillRect/>
          </a:stretch>
        </p:blipFill>
        <p:spPr>
          <a:xfrm>
            <a:off x="7752535" y="2933979"/>
            <a:ext cx="576000" cy="432000"/>
          </a:xfrm>
          <a:prstGeom prst="rect">
            <a:avLst/>
          </a:prstGeom>
        </p:spPr>
      </p:pic>
      <p:pic>
        <p:nvPicPr>
          <p:cNvPr id="32" name="Picture 31" descr="Tuborg.jpg"/>
          <p:cNvPicPr>
            <a:picLocks noChangeAspect="1"/>
          </p:cNvPicPr>
          <p:nvPr/>
        </p:nvPicPr>
        <p:blipFill>
          <a:blip r:embed="rId2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495390" y="2894611"/>
            <a:ext cx="489852" cy="489852"/>
          </a:xfrm>
          <a:prstGeom prst="rect">
            <a:avLst/>
          </a:prstGeom>
        </p:spPr>
      </p:pic>
      <p:pic>
        <p:nvPicPr>
          <p:cNvPr id="33" name="Picture 32" descr="Kronenbourg.jpg"/>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9431879" y="2993592"/>
            <a:ext cx="513363" cy="384527"/>
          </a:xfrm>
          <a:prstGeom prst="rect">
            <a:avLst/>
          </a:prstGeom>
        </p:spPr>
      </p:pic>
      <p:pic>
        <p:nvPicPr>
          <p:cNvPr id="34" name="Picture 33" descr="Somersby.jpg"/>
          <p:cNvPicPr>
            <a:picLocks noChangeAspect="1"/>
          </p:cNvPicPr>
          <p:nvPr/>
        </p:nvPicPr>
        <p:blipFill>
          <a:blip r:embed="rId2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92947" y="2965865"/>
            <a:ext cx="549226" cy="432000"/>
          </a:xfrm>
          <a:prstGeom prst="rect">
            <a:avLst/>
          </a:prstGeom>
        </p:spPr>
      </p:pic>
      <p:pic>
        <p:nvPicPr>
          <p:cNvPr id="35" name="Picture 34" descr="Johnnie Walker.png"/>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7793774" y="3496049"/>
            <a:ext cx="579661" cy="360000"/>
          </a:xfrm>
          <a:prstGeom prst="rect">
            <a:avLst/>
          </a:prstGeom>
        </p:spPr>
      </p:pic>
      <p:pic>
        <p:nvPicPr>
          <p:cNvPr id="36" name="Picture 35" descr="Captain Morgan.jpg"/>
          <p:cNvPicPr>
            <a:picLocks noChangeAspect="1"/>
          </p:cNvPicPr>
          <p:nvPr/>
        </p:nvPicPr>
        <p:blipFill>
          <a:blip r:embed="rId2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85822" y="3483143"/>
            <a:ext cx="345944" cy="432000"/>
          </a:xfrm>
          <a:prstGeom prst="rect">
            <a:avLst/>
          </a:prstGeom>
        </p:spPr>
      </p:pic>
      <p:pic>
        <p:nvPicPr>
          <p:cNvPr id="37" name="Picture 36" descr="Guinness.png"/>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8519618" y="3527525"/>
            <a:ext cx="565140" cy="360000"/>
          </a:xfrm>
          <a:prstGeom prst="rect">
            <a:avLst/>
          </a:prstGeom>
        </p:spPr>
      </p:pic>
      <p:pic>
        <p:nvPicPr>
          <p:cNvPr id="38" name="Picture 37" descr="Jameson.jpg"/>
          <p:cNvPicPr>
            <a:picLocks noChangeAspect="1"/>
          </p:cNvPicPr>
          <p:nvPr/>
        </p:nvPicPr>
        <p:blipFill>
          <a:blip r:embed="rId3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66182" y="4186280"/>
            <a:ext cx="623477" cy="196888"/>
          </a:xfrm>
          <a:prstGeom prst="rect">
            <a:avLst/>
          </a:prstGeom>
        </p:spPr>
      </p:pic>
      <p:pic>
        <p:nvPicPr>
          <p:cNvPr id="39" name="Picture 38" descr="Smirnoff.jpg"/>
          <p:cNvPicPr>
            <a:picLocks noChangeAspect="1"/>
          </p:cNvPicPr>
          <p:nvPr/>
        </p:nvPicPr>
        <p:blipFill>
          <a:blip r:embed="rId3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77123" y="3444138"/>
            <a:ext cx="597110" cy="432000"/>
          </a:xfrm>
          <a:prstGeom prst="rect">
            <a:avLst/>
          </a:prstGeom>
        </p:spPr>
      </p:pic>
      <p:pic>
        <p:nvPicPr>
          <p:cNvPr id="40" name="Picture 39" descr="Absolut.png"/>
          <p:cNvPicPr>
            <a:picLocks noChangeAspect="1"/>
          </p:cNvPicPr>
          <p:nvPr/>
        </p:nvPicPr>
        <p:blipFill>
          <a:blip r:embed="rId3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50239" y="4050360"/>
            <a:ext cx="1020822" cy="432000"/>
          </a:xfrm>
          <a:prstGeom prst="rect">
            <a:avLst/>
          </a:prstGeom>
        </p:spPr>
      </p:pic>
      <p:pic>
        <p:nvPicPr>
          <p:cNvPr id="41" name="Picture 40" descr="Malibu.png"/>
          <p:cNvPicPr>
            <a:picLocks noChangeAspect="1"/>
          </p:cNvPicPr>
          <p:nvPr/>
        </p:nvPicPr>
        <p:blipFill>
          <a:blip r:embed="rId3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37858" y="3938418"/>
            <a:ext cx="544320" cy="432000"/>
          </a:xfrm>
          <a:prstGeom prst="rect">
            <a:avLst/>
          </a:prstGeom>
        </p:spPr>
      </p:pic>
      <p:pic>
        <p:nvPicPr>
          <p:cNvPr id="42" name="Picture 41" descr="Jacobs Creek.jpg"/>
          <p:cNvPicPr>
            <a:picLocks noChangeAspect="1"/>
          </p:cNvPicPr>
          <p:nvPr/>
        </p:nvPicPr>
        <p:blipFill>
          <a:blip r:embed="rId3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06410" y="4009563"/>
            <a:ext cx="686440" cy="338763"/>
          </a:xfrm>
          <a:prstGeom prst="rect">
            <a:avLst/>
          </a:prstGeom>
        </p:spPr>
      </p:pic>
      <p:pic>
        <p:nvPicPr>
          <p:cNvPr id="43" name="Picture 42" descr="Bacardi.png"/>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31967" y="4534026"/>
            <a:ext cx="438500" cy="338763"/>
          </a:xfrm>
          <a:prstGeom prst="rect">
            <a:avLst/>
          </a:prstGeom>
        </p:spPr>
      </p:pic>
      <p:pic>
        <p:nvPicPr>
          <p:cNvPr id="44" name="Picture 43" descr="Grey goose.png"/>
          <p:cNvPicPr>
            <a:picLocks noChangeAspect="1"/>
          </p:cNvPicPr>
          <p:nvPr/>
        </p:nvPicPr>
        <p:blipFill>
          <a:blip r:embed="rId3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46110" y="4482659"/>
            <a:ext cx="434859" cy="385526"/>
          </a:xfrm>
          <a:prstGeom prst="rect">
            <a:avLst/>
          </a:prstGeom>
        </p:spPr>
      </p:pic>
      <p:pic>
        <p:nvPicPr>
          <p:cNvPr id="45" name="Picture 44" descr="Martini.png"/>
          <p:cNvPicPr>
            <a:picLocks noChangeAspect="1"/>
          </p:cNvPicPr>
          <p:nvPr/>
        </p:nvPicPr>
        <p:blipFill>
          <a:blip r:embed="rId37" cstate="print">
            <a:clrChange>
              <a:clrFrom>
                <a:srgbClr val="FBFEFB"/>
              </a:clrFrom>
              <a:clrTo>
                <a:srgbClr val="FBFEFB">
                  <a:alpha val="0"/>
                </a:srgbClr>
              </a:clrTo>
            </a:clrChange>
            <a:extLst>
              <a:ext uri="{28A0092B-C50C-407E-A947-70E740481C1C}">
                <a14:useLocalDpi xmlns:a14="http://schemas.microsoft.com/office/drawing/2010/main" val="0"/>
              </a:ext>
            </a:extLst>
          </a:blip>
          <a:stretch>
            <a:fillRect/>
          </a:stretch>
        </p:blipFill>
        <p:spPr>
          <a:xfrm>
            <a:off x="9512879" y="4523643"/>
            <a:ext cx="432000" cy="432000"/>
          </a:xfrm>
          <a:prstGeom prst="rect">
            <a:avLst/>
          </a:prstGeom>
        </p:spPr>
      </p:pic>
      <p:pic>
        <p:nvPicPr>
          <p:cNvPr id="46" name="Picture 45" descr="Bombay Sapphire.jpg"/>
          <p:cNvPicPr>
            <a:picLocks noChangeAspect="1"/>
          </p:cNvPicPr>
          <p:nvPr/>
        </p:nvPicPr>
        <p:blipFill>
          <a:blip r:embed="rId3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55045" y="4508411"/>
            <a:ext cx="349056" cy="432000"/>
          </a:xfrm>
          <a:prstGeom prst="rect">
            <a:avLst/>
          </a:prstGeom>
        </p:spPr>
      </p:pic>
      <p:pic>
        <p:nvPicPr>
          <p:cNvPr id="47" name="Picture 46" descr="Robert Mondavi.png"/>
          <p:cNvPicPr>
            <a:picLocks noChangeAspect="1"/>
          </p:cNvPicPr>
          <p:nvPr/>
        </p:nvPicPr>
        <p:blipFill>
          <a:blip r:embed="rId3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44427" y="5109417"/>
            <a:ext cx="613256" cy="360000"/>
          </a:xfrm>
          <a:prstGeom prst="rect">
            <a:avLst/>
          </a:prstGeom>
        </p:spPr>
      </p:pic>
      <p:pic>
        <p:nvPicPr>
          <p:cNvPr id="48" name="Picture 47" descr="Clos du Bois.png"/>
          <p:cNvPicPr>
            <a:picLocks noChangeAspect="1"/>
          </p:cNvPicPr>
          <p:nvPr/>
        </p:nvPicPr>
        <p:blipFill>
          <a:blip r:embed="rId4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91350" y="5165713"/>
            <a:ext cx="753488" cy="296013"/>
          </a:xfrm>
          <a:prstGeom prst="rect">
            <a:avLst/>
          </a:prstGeom>
        </p:spPr>
      </p:pic>
      <p:pic>
        <p:nvPicPr>
          <p:cNvPr id="49" name="Picture 48" descr="Blackstone.jpg"/>
          <p:cNvPicPr>
            <a:picLocks noChangeAspect="1"/>
          </p:cNvPicPr>
          <p:nvPr/>
        </p:nvPicPr>
        <p:blipFill>
          <a:blip r:embed="rId4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65819" y="5049799"/>
            <a:ext cx="493339" cy="493339"/>
          </a:xfrm>
          <a:prstGeom prst="rect">
            <a:avLst/>
          </a:prstGeom>
        </p:spPr>
      </p:pic>
      <p:pic>
        <p:nvPicPr>
          <p:cNvPr id="50" name="Picture 49" descr="Modelo.jpg"/>
          <p:cNvPicPr>
            <a:picLocks noChangeAspect="1"/>
          </p:cNvPicPr>
          <p:nvPr/>
        </p:nvPicPr>
        <p:blipFill>
          <a:blip r:embed="rId4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99644" y="5133767"/>
            <a:ext cx="360000" cy="360000"/>
          </a:xfrm>
          <a:prstGeom prst="rect">
            <a:avLst/>
          </a:prstGeom>
        </p:spPr>
      </p:pic>
      <p:pic>
        <p:nvPicPr>
          <p:cNvPr id="51" name="Picture 50" descr="Andre.png"/>
          <p:cNvPicPr>
            <a:picLocks noChangeAspect="1"/>
          </p:cNvPicPr>
          <p:nvPr/>
        </p:nvPicPr>
        <p:blipFill>
          <a:blip r:embed="rId4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51241" y="5700412"/>
            <a:ext cx="735907" cy="259732"/>
          </a:xfrm>
          <a:prstGeom prst="rect">
            <a:avLst/>
          </a:prstGeom>
        </p:spPr>
      </p:pic>
      <p:pic>
        <p:nvPicPr>
          <p:cNvPr id="52" name="Picture 51" descr="Carlo Rossi.jpg"/>
          <p:cNvPicPr>
            <a:picLocks noChangeAspect="1"/>
          </p:cNvPicPr>
          <p:nvPr/>
        </p:nvPicPr>
        <p:blipFill>
          <a:blip r:embed="rId4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97283" y="5521793"/>
            <a:ext cx="593007" cy="593007"/>
          </a:xfrm>
          <a:prstGeom prst="rect">
            <a:avLst/>
          </a:prstGeom>
        </p:spPr>
      </p:pic>
      <p:pic>
        <p:nvPicPr>
          <p:cNvPr id="53" name="Picture 52" descr="Boones Farm.jpg"/>
          <p:cNvPicPr>
            <a:picLocks noChangeAspect="1"/>
          </p:cNvPicPr>
          <p:nvPr/>
        </p:nvPicPr>
        <p:blipFill>
          <a:blip r:embed="rId4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55732" y="5571373"/>
            <a:ext cx="508571" cy="360000"/>
          </a:xfrm>
          <a:prstGeom prst="rect">
            <a:avLst/>
          </a:prstGeom>
        </p:spPr>
      </p:pic>
      <p:pic>
        <p:nvPicPr>
          <p:cNvPr id="54" name="Picture 53" descr="Barefoot.jpg"/>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10341838" y="5599712"/>
            <a:ext cx="571314" cy="324000"/>
          </a:xfrm>
          <a:prstGeom prst="rect">
            <a:avLst/>
          </a:prstGeom>
        </p:spPr>
      </p:pic>
      <p:pic>
        <p:nvPicPr>
          <p:cNvPr id="55" name="Picture 54" descr="Belgium.jpg"/>
          <p:cNvPicPr>
            <a:picLocks noChangeAspect="1"/>
          </p:cNvPicPr>
          <p:nvPr/>
        </p:nvPicPr>
        <p:blipFill>
          <a:blip r:embed="rId4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72186" y="1690241"/>
            <a:ext cx="396000" cy="396000"/>
          </a:xfrm>
          <a:prstGeom prst="rect">
            <a:avLst/>
          </a:prstGeom>
        </p:spPr>
      </p:pic>
      <p:pic>
        <p:nvPicPr>
          <p:cNvPr id="56" name="Picture 55" descr="UK.jpg"/>
          <p:cNvPicPr>
            <a:picLocks noChangeAspect="1"/>
          </p:cNvPicPr>
          <p:nvPr/>
        </p:nvPicPr>
        <p:blipFill>
          <a:blip r:embed="rId4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72186" y="2133095"/>
            <a:ext cx="396000" cy="396000"/>
          </a:xfrm>
          <a:prstGeom prst="rect">
            <a:avLst/>
          </a:prstGeom>
        </p:spPr>
      </p:pic>
      <p:pic>
        <p:nvPicPr>
          <p:cNvPr id="58" name="Picture 57" descr="Netherlands.jpg"/>
          <p:cNvPicPr>
            <a:picLocks noChangeAspect="1"/>
          </p:cNvPicPr>
          <p:nvPr/>
        </p:nvPicPr>
        <p:blipFill>
          <a:blip r:embed="rId4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72186" y="2575949"/>
            <a:ext cx="396000" cy="396000"/>
          </a:xfrm>
          <a:prstGeom prst="rect">
            <a:avLst/>
          </a:prstGeom>
        </p:spPr>
      </p:pic>
      <p:pic>
        <p:nvPicPr>
          <p:cNvPr id="59" name="Picture 58" descr="Denmark.jpg"/>
          <p:cNvPicPr>
            <a:picLocks noChangeAspect="1"/>
          </p:cNvPicPr>
          <p:nvPr/>
        </p:nvPicPr>
        <p:blipFill>
          <a:blip r:embed="rId5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72186" y="3018803"/>
            <a:ext cx="396000" cy="396000"/>
          </a:xfrm>
          <a:prstGeom prst="rect">
            <a:avLst/>
          </a:prstGeom>
        </p:spPr>
      </p:pic>
      <p:pic>
        <p:nvPicPr>
          <p:cNvPr id="60" name="Picture 59" descr="France.jpg"/>
          <p:cNvPicPr>
            <a:picLocks noChangeAspect="1"/>
          </p:cNvPicPr>
          <p:nvPr/>
        </p:nvPicPr>
        <p:blipFill>
          <a:blip r:embed="rId51" cstate="print">
            <a:clrChange>
              <a:clrFrom>
                <a:srgbClr val="F8FFFC"/>
              </a:clrFrom>
              <a:clrTo>
                <a:srgbClr val="F8FFFC">
                  <a:alpha val="0"/>
                </a:srgbClr>
              </a:clrTo>
            </a:clrChange>
            <a:extLst>
              <a:ext uri="{28A0092B-C50C-407E-A947-70E740481C1C}">
                <a14:useLocalDpi xmlns:a14="http://schemas.microsoft.com/office/drawing/2010/main" val="0"/>
              </a:ext>
            </a:extLst>
          </a:blip>
          <a:stretch>
            <a:fillRect/>
          </a:stretch>
        </p:blipFill>
        <p:spPr>
          <a:xfrm>
            <a:off x="5072186" y="3904511"/>
            <a:ext cx="396000" cy="396000"/>
          </a:xfrm>
          <a:prstGeom prst="rect">
            <a:avLst/>
          </a:prstGeom>
        </p:spPr>
      </p:pic>
      <p:pic>
        <p:nvPicPr>
          <p:cNvPr id="61" name="Picture 60" descr="UK.jpg"/>
          <p:cNvPicPr>
            <a:picLocks noChangeAspect="1"/>
          </p:cNvPicPr>
          <p:nvPr/>
        </p:nvPicPr>
        <p:blipFill>
          <a:blip r:embed="rId4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72186" y="3461657"/>
            <a:ext cx="396000" cy="396000"/>
          </a:xfrm>
          <a:prstGeom prst="rect">
            <a:avLst/>
          </a:prstGeom>
        </p:spPr>
      </p:pic>
      <p:pic>
        <p:nvPicPr>
          <p:cNvPr id="62" name="Picture 61" descr="Bermuda.jpg"/>
          <p:cNvPicPr>
            <a:picLocks noChangeAspect="1"/>
          </p:cNvPicPr>
          <p:nvPr/>
        </p:nvPicPr>
        <p:blipFill>
          <a:blip r:embed="rId5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72186" y="4347365"/>
            <a:ext cx="396000" cy="396000"/>
          </a:xfrm>
          <a:prstGeom prst="rect">
            <a:avLst/>
          </a:prstGeom>
        </p:spPr>
      </p:pic>
      <p:pic>
        <p:nvPicPr>
          <p:cNvPr id="63" name="Picture 62" descr="USA.jpg"/>
          <p:cNvPicPr>
            <a:picLocks noChangeAspect="1"/>
          </p:cNvPicPr>
          <p:nvPr/>
        </p:nvPicPr>
        <p:blipFill>
          <a:blip r:embed="rId5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67728" y="4790219"/>
            <a:ext cx="404919" cy="396000"/>
          </a:xfrm>
          <a:prstGeom prst="rect">
            <a:avLst/>
          </a:prstGeom>
        </p:spPr>
      </p:pic>
      <p:pic>
        <p:nvPicPr>
          <p:cNvPr id="65" name="Picture 64" descr="USA.jpg"/>
          <p:cNvPicPr>
            <a:picLocks noChangeAspect="1"/>
          </p:cNvPicPr>
          <p:nvPr/>
        </p:nvPicPr>
        <p:blipFill>
          <a:blip r:embed="rId5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67728" y="5233075"/>
            <a:ext cx="404919" cy="396000"/>
          </a:xfrm>
          <a:prstGeom prst="rect">
            <a:avLst/>
          </a:prstGeom>
        </p:spPr>
      </p:pic>
    </p:spTree>
    <p:extLst>
      <p:ext uri="{BB962C8B-B14F-4D97-AF65-F5344CB8AC3E}">
        <p14:creationId xmlns:p14="http://schemas.microsoft.com/office/powerpoint/2010/main" val="1183509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722" y="-124268"/>
            <a:ext cx="10515600" cy="1325563"/>
          </a:xfrm>
        </p:spPr>
        <p:txBody>
          <a:bodyPr>
            <a:noAutofit/>
          </a:bodyPr>
          <a:lstStyle/>
          <a:p>
            <a:r>
              <a:rPr lang="en-GB" sz="2400" b="1" dirty="0">
                <a:latin typeface="Poppins "/>
              </a:rPr>
              <a:t>Conflict of interest: the source of alcohol industry revenue </a:t>
            </a:r>
          </a:p>
        </p:txBody>
      </p:sp>
      <p:sp>
        <p:nvSpPr>
          <p:cNvPr id="4" name="TextBox 3"/>
          <p:cNvSpPr txBox="1"/>
          <p:nvPr/>
        </p:nvSpPr>
        <p:spPr>
          <a:xfrm>
            <a:off x="517722" y="3670149"/>
            <a:ext cx="10969942" cy="3016210"/>
          </a:xfrm>
          <a:prstGeom prst="rect">
            <a:avLst/>
          </a:prstGeom>
          <a:noFill/>
        </p:spPr>
        <p:txBody>
          <a:bodyPr wrap="square" rtlCol="0" anchor="b">
            <a:spAutoFit/>
          </a:bodyPr>
          <a:lstStyle/>
          <a:p>
            <a:endParaRPr lang="en-GB" sz="1400" dirty="0"/>
          </a:p>
          <a:p>
            <a:endParaRPr lang="en-GB" sz="1400" dirty="0"/>
          </a:p>
          <a:p>
            <a:endParaRPr lang="en-GB" sz="1400" dirty="0"/>
          </a:p>
          <a:p>
            <a:endParaRPr lang="en-GB" sz="1400" dirty="0"/>
          </a:p>
          <a:p>
            <a:r>
              <a:rPr lang="en-GB" sz="1400" dirty="0">
                <a:latin typeface="Poppins" panose="00000500000000000000" pitchFamily="2" charset="0"/>
                <a:cs typeface="Poppins" panose="00000500000000000000" pitchFamily="2" charset="0"/>
              </a:rPr>
              <a:t>Scenario modelling using descriptive analysis of pooled data from HSE and LCF surveys.</a:t>
            </a:r>
          </a:p>
          <a:p>
            <a:r>
              <a:rPr lang="en-GB" sz="1400" dirty="0">
                <a:latin typeface="Poppins" panose="00000500000000000000" pitchFamily="2" charset="0"/>
                <a:cs typeface="Poppins" panose="00000500000000000000" pitchFamily="2" charset="0"/>
              </a:rPr>
              <a:t>‘moderate’ drinking: below or equal to 14 units per week;  ‘hazardous: 15–35 units for women, 15–50 for men; ‘harmful’: 36+ for women, 51+ for men)   Source: Bhattacharya A et al. Addiction 2018;113(12):2225-2232</a:t>
            </a:r>
          </a:p>
          <a:p>
            <a:endParaRPr lang="en-GB" sz="1400" dirty="0">
              <a:latin typeface="Poppins" panose="00000500000000000000" pitchFamily="2" charset="0"/>
              <a:cs typeface="Poppins" panose="00000500000000000000" pitchFamily="2" charset="0"/>
            </a:endParaRPr>
          </a:p>
          <a:p>
            <a:r>
              <a:rPr lang="en-US" b="1" i="1" dirty="0">
                <a:latin typeface="Poppins" panose="00000500000000000000" pitchFamily="2" charset="0"/>
                <a:cs typeface="Poppins" panose="00000500000000000000" pitchFamily="2" charset="0"/>
              </a:rPr>
              <a:t>“As with many other markets, the Pareto principle applies: 20% of drinkers account for 80% of sales’   </a:t>
            </a:r>
            <a:r>
              <a:rPr lang="en-US" sz="1400" dirty="0">
                <a:latin typeface="Poppins" panose="00000500000000000000" pitchFamily="2" charset="0"/>
                <a:cs typeface="Poppins" panose="00000500000000000000" pitchFamily="2" charset="0"/>
              </a:rPr>
              <a:t>(Scottish Leader Whiskey case study, 2003). </a:t>
            </a:r>
          </a:p>
          <a:p>
            <a:endParaRPr lang="en-GB" sz="1400" dirty="0"/>
          </a:p>
          <a:p>
            <a:endParaRPr lang="en-GB" sz="1400" dirty="0"/>
          </a:p>
          <a:p>
            <a:endParaRPr lang="en-GB" sz="1400" dirty="0"/>
          </a:p>
        </p:txBody>
      </p:sp>
      <p:pic>
        <p:nvPicPr>
          <p:cNvPr id="5" name="Content Placeholder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52551" y="762756"/>
            <a:ext cx="6104980" cy="322377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6" name="Diagram 5">
            <a:extLst>
              <a:ext uri="{FF2B5EF4-FFF2-40B4-BE49-F238E27FC236}">
                <a16:creationId xmlns:a16="http://schemas.microsoft.com/office/drawing/2014/main" id="{92780359-93C4-D841-A102-D91FCCA38D88}"/>
              </a:ext>
            </a:extLst>
          </p:cNvPr>
          <p:cNvGraphicFramePr/>
          <p:nvPr>
            <p:extLst>
              <p:ext uri="{D42A27DB-BD31-4B8C-83A1-F6EECF244321}">
                <p14:modId xmlns:p14="http://schemas.microsoft.com/office/powerpoint/2010/main" val="4208766887"/>
              </p:ext>
            </p:extLst>
          </p:nvPr>
        </p:nvGraphicFramePr>
        <p:xfrm>
          <a:off x="8137670" y="2027490"/>
          <a:ext cx="3574954" cy="23042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17920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6EE43F-8EB2-C83F-92CA-C6B1F22C4348}"/>
              </a:ext>
            </a:extLst>
          </p:cNvPr>
          <p:cNvSpPr>
            <a:spLocks noGrp="1"/>
          </p:cNvSpPr>
          <p:nvPr>
            <p:ph idx="1"/>
          </p:nvPr>
        </p:nvSpPr>
        <p:spPr>
          <a:xfrm>
            <a:off x="838200" y="1041853"/>
            <a:ext cx="10515600" cy="5349616"/>
          </a:xfrm>
        </p:spPr>
        <p:txBody>
          <a:bodyPr/>
          <a:lstStyle/>
          <a:p>
            <a:r>
              <a:rPr lang="en-IE" dirty="0"/>
              <a:t>Very clear from 20+ years of research &amp; evidence what works </a:t>
            </a:r>
          </a:p>
          <a:p>
            <a:r>
              <a:rPr lang="en-IE" dirty="0"/>
              <a:t>WHO Global Alcohol Strategy, launched in 2010 (3 best buys)</a:t>
            </a:r>
          </a:p>
          <a:p>
            <a:r>
              <a:rPr lang="en-IE" dirty="0"/>
              <a:t>2010-2020 has been described as ‘the lost decade’ in terms of turning the tide on spiralling alcohol harm and deaths </a:t>
            </a:r>
          </a:p>
          <a:p>
            <a:r>
              <a:rPr lang="en-IE" dirty="0"/>
              <a:t>2022 – New European Framework on Alcohol (WHO).     Community action and involvement of those with ‘lived experience’ recognised as central to how we change the picture of harm.   </a:t>
            </a:r>
          </a:p>
          <a:p>
            <a:r>
              <a:rPr lang="en-IE" dirty="0"/>
              <a:t>Challenging the power, influence of the alcohol industry core agenda item right now    </a:t>
            </a:r>
          </a:p>
        </p:txBody>
      </p:sp>
    </p:spTree>
    <p:extLst>
      <p:ext uri="{BB962C8B-B14F-4D97-AF65-F5344CB8AC3E}">
        <p14:creationId xmlns:p14="http://schemas.microsoft.com/office/powerpoint/2010/main" val="1415359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CE71B-54BD-1041-8611-BE0BC30D1873}"/>
              </a:ext>
            </a:extLst>
          </p:cNvPr>
          <p:cNvSpPr>
            <a:spLocks noGrp="1"/>
          </p:cNvSpPr>
          <p:nvPr>
            <p:ph type="title"/>
          </p:nvPr>
        </p:nvSpPr>
        <p:spPr>
          <a:xfrm>
            <a:off x="304757" y="549072"/>
            <a:ext cx="9844959" cy="623236"/>
          </a:xfrm>
        </p:spPr>
        <p:txBody>
          <a:bodyPr>
            <a:noAutofit/>
          </a:bodyPr>
          <a:lstStyle/>
          <a:p>
            <a:r>
              <a:rPr lang="en-US" sz="2400" b="1" dirty="0">
                <a:solidFill>
                  <a:srgbClr val="002060"/>
                </a:solidFill>
              </a:rPr>
              <a:t>Reducing consumption poses a risk to business: </a:t>
            </a:r>
            <a:br>
              <a:rPr lang="en-US" sz="2400" b="1" dirty="0">
                <a:solidFill>
                  <a:srgbClr val="002060"/>
                </a:solidFill>
              </a:rPr>
            </a:br>
            <a:r>
              <a:rPr lang="en-US" sz="2400" b="1" dirty="0">
                <a:solidFill>
                  <a:srgbClr val="002060"/>
                </a:solidFill>
              </a:rPr>
              <a:t>The reason the industry tries to get involved</a:t>
            </a:r>
          </a:p>
        </p:txBody>
      </p:sp>
      <p:sp>
        <p:nvSpPr>
          <p:cNvPr id="10" name="Content Placeholder 9">
            <a:extLst>
              <a:ext uri="{FF2B5EF4-FFF2-40B4-BE49-F238E27FC236}">
                <a16:creationId xmlns:a16="http://schemas.microsoft.com/office/drawing/2014/main" id="{18626A7D-B745-6049-B4FD-DAB99DE77088}"/>
              </a:ext>
            </a:extLst>
          </p:cNvPr>
          <p:cNvSpPr>
            <a:spLocks noGrp="1"/>
          </p:cNvSpPr>
          <p:nvPr>
            <p:ph idx="1"/>
          </p:nvPr>
        </p:nvSpPr>
        <p:spPr>
          <a:xfrm>
            <a:off x="433747" y="1388968"/>
            <a:ext cx="10969943" cy="4821382"/>
          </a:xfrm>
        </p:spPr>
        <p:txBody>
          <a:bodyPr>
            <a:normAutofit/>
          </a:bodyPr>
          <a:lstStyle/>
          <a:p>
            <a:pPr marL="457200" indent="-457200">
              <a:buFont typeface="+mj-lt"/>
              <a:buAutoNum type="arabicPeriod"/>
            </a:pPr>
            <a:r>
              <a:rPr lang="en-GB" dirty="0">
                <a:solidFill>
                  <a:srgbClr val="002060"/>
                </a:solidFill>
              </a:rPr>
              <a:t>Can allow for policy substitution</a:t>
            </a:r>
            <a:r>
              <a:rPr lang="en-GB" baseline="30000" dirty="0">
                <a:solidFill>
                  <a:srgbClr val="002060"/>
                </a:solidFill>
              </a:rPr>
              <a:t>1</a:t>
            </a:r>
            <a:r>
              <a:rPr lang="en-GB" dirty="0">
                <a:solidFill>
                  <a:srgbClr val="002060"/>
                </a:solidFill>
              </a:rPr>
              <a:t>: Funding health information campaigns is used by unhealthy commodity industries (alcohol, tobacco) to replace evidence-based policies with less-effective alternatives</a:t>
            </a:r>
            <a:r>
              <a:rPr lang="en-GB" baseline="30000" dirty="0">
                <a:solidFill>
                  <a:srgbClr val="002060"/>
                </a:solidFill>
              </a:rPr>
              <a:t>2,3</a:t>
            </a:r>
            <a:endParaRPr lang="en-GB" dirty="0">
              <a:solidFill>
                <a:srgbClr val="002060"/>
              </a:solidFill>
            </a:endParaRPr>
          </a:p>
          <a:p>
            <a:pPr marL="457200" indent="-457200">
              <a:buFont typeface="+mj-lt"/>
              <a:buAutoNum type="arabicPeriod"/>
            </a:pPr>
            <a:r>
              <a:rPr lang="en-GB" dirty="0">
                <a:solidFill>
                  <a:srgbClr val="002060"/>
                </a:solidFill>
              </a:rPr>
              <a:t>Can give a “health halo” to their activities</a:t>
            </a:r>
          </a:p>
          <a:p>
            <a:pPr marL="457200" indent="-457200">
              <a:buFont typeface="+mj-lt"/>
              <a:buAutoNum type="arabicPeriod"/>
            </a:pPr>
            <a:r>
              <a:rPr lang="en-GB" dirty="0">
                <a:solidFill>
                  <a:srgbClr val="002060"/>
                </a:solidFill>
              </a:rPr>
              <a:t>Can be a vehicle for misinformation and covert marketing</a:t>
            </a:r>
          </a:p>
          <a:p>
            <a:pPr marL="457200" indent="-457200">
              <a:buFont typeface="+mj-lt"/>
              <a:buAutoNum type="arabicPeriod"/>
            </a:pPr>
            <a:r>
              <a:rPr lang="en-GB" dirty="0">
                <a:solidFill>
                  <a:srgbClr val="002060"/>
                </a:solidFill>
              </a:rPr>
              <a:t>Can be a ”safe space” that doesn’t inform consumers about unpalatable facts, the role of the industry or effective policy solutions </a:t>
            </a:r>
            <a:endParaRPr lang="en-GB" b="1" dirty="0">
              <a:solidFill>
                <a:srgbClr val="002060"/>
              </a:solidFill>
            </a:endParaRPr>
          </a:p>
          <a:p>
            <a:pPr marL="0" indent="0">
              <a:buNone/>
            </a:pPr>
            <a:endParaRPr lang="en-US" dirty="0"/>
          </a:p>
        </p:txBody>
      </p:sp>
      <p:sp>
        <p:nvSpPr>
          <p:cNvPr id="11" name="TextBox 10">
            <a:extLst>
              <a:ext uri="{FF2B5EF4-FFF2-40B4-BE49-F238E27FC236}">
                <a16:creationId xmlns:a16="http://schemas.microsoft.com/office/drawing/2014/main" id="{3F7CA1E0-F45E-7941-B8CA-62DB30416E7F}"/>
              </a:ext>
            </a:extLst>
          </p:cNvPr>
          <p:cNvSpPr txBox="1"/>
          <p:nvPr/>
        </p:nvSpPr>
        <p:spPr>
          <a:xfrm>
            <a:off x="611028" y="6427010"/>
            <a:ext cx="10969942" cy="307777"/>
          </a:xfrm>
          <a:prstGeom prst="rect">
            <a:avLst/>
          </a:prstGeom>
          <a:noFill/>
        </p:spPr>
        <p:txBody>
          <a:bodyPr wrap="square" rtlCol="0" anchor="b">
            <a:spAutoFit/>
          </a:bodyPr>
          <a:lstStyle/>
          <a:p>
            <a:r>
              <a:rPr lang="en-GB" sz="1400" dirty="0"/>
              <a:t>1. </a:t>
            </a:r>
            <a:r>
              <a:rPr lang="en-GB" sz="1400" dirty="0" err="1"/>
              <a:t>Savell</a:t>
            </a:r>
            <a:r>
              <a:rPr lang="en-GB" sz="1400" dirty="0"/>
              <a:t> et al. Addiction, 2016;111:18-32; 2. Burton et al. Lancet 2017;15;389(10078):1558-1580; 3. </a:t>
            </a:r>
            <a:r>
              <a:rPr lang="en-GB" sz="1400" dirty="0" err="1"/>
              <a:t>Babor</a:t>
            </a:r>
            <a:r>
              <a:rPr lang="en-GB" sz="1400" dirty="0"/>
              <a:t> et al. BMJ Open 2018;8:e024325 </a:t>
            </a:r>
          </a:p>
        </p:txBody>
      </p:sp>
    </p:spTree>
    <p:extLst>
      <p:ext uri="{BB962C8B-B14F-4D97-AF65-F5344CB8AC3E}">
        <p14:creationId xmlns:p14="http://schemas.microsoft.com/office/powerpoint/2010/main" val="424680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1026" name="Picture 2" descr="Leading Change: Workplace Transformation is Possible in the Accounting  Profession - CPA Practice Advisor">
            <a:extLst>
              <a:ext uri="{FF2B5EF4-FFF2-40B4-BE49-F238E27FC236}">
                <a16:creationId xmlns:a16="http://schemas.microsoft.com/office/drawing/2014/main" id="{4B921073-A1D1-2F05-B2CD-2FE2699D9F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6674" y="66675"/>
            <a:ext cx="8315326" cy="6791325"/>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0718203-33D1-E405-BE86-21E3642405F1}"/>
              </a:ext>
            </a:extLst>
          </p:cNvPr>
          <p:cNvSpPr>
            <a:spLocks noGrp="1"/>
          </p:cNvSpPr>
          <p:nvPr>
            <p:ph idx="1"/>
          </p:nvPr>
        </p:nvSpPr>
        <p:spPr>
          <a:xfrm>
            <a:off x="238125" y="219615"/>
            <a:ext cx="6819900" cy="4351338"/>
          </a:xfrm>
        </p:spPr>
        <p:txBody>
          <a:bodyPr>
            <a:noAutofit/>
          </a:bodyPr>
          <a:lstStyle/>
          <a:p>
            <a:r>
              <a:rPr lang="en-IE" sz="2400" dirty="0">
                <a:solidFill>
                  <a:schemeClr val="bg1"/>
                </a:solidFill>
                <a:latin typeface="Poppins "/>
              </a:rPr>
              <a:t>The I-Mark – building a social movement for change </a:t>
            </a:r>
          </a:p>
          <a:p>
            <a:pPr marL="0" indent="0">
              <a:buNone/>
            </a:pPr>
            <a:endParaRPr lang="en-IE" sz="2400" dirty="0">
              <a:solidFill>
                <a:schemeClr val="bg1"/>
              </a:solidFill>
              <a:latin typeface="Poppins "/>
            </a:endParaRPr>
          </a:p>
          <a:p>
            <a:r>
              <a:rPr lang="en-IE" sz="2400" dirty="0">
                <a:solidFill>
                  <a:schemeClr val="bg1"/>
                </a:solidFill>
                <a:latin typeface="Poppins "/>
              </a:rPr>
              <a:t>Drinkaware programme removed from school settings in ROI</a:t>
            </a:r>
          </a:p>
          <a:p>
            <a:endParaRPr lang="en-IE" sz="2400" dirty="0">
              <a:solidFill>
                <a:schemeClr val="bg1"/>
              </a:solidFill>
              <a:latin typeface="Poppins "/>
            </a:endParaRPr>
          </a:p>
          <a:p>
            <a:r>
              <a:rPr lang="en-IE" sz="2400" dirty="0">
                <a:solidFill>
                  <a:schemeClr val="bg1"/>
                </a:solidFill>
                <a:latin typeface="Poppins "/>
              </a:rPr>
              <a:t>Building SAFER communities </a:t>
            </a:r>
          </a:p>
          <a:p>
            <a:endParaRPr lang="en-IE" sz="2400" dirty="0">
              <a:solidFill>
                <a:schemeClr val="bg1"/>
              </a:solidFill>
              <a:latin typeface="Poppins "/>
            </a:endParaRPr>
          </a:p>
          <a:p>
            <a:r>
              <a:rPr lang="en-IE" sz="2400" dirty="0">
                <a:solidFill>
                  <a:schemeClr val="bg1"/>
                </a:solidFill>
                <a:latin typeface="Poppins "/>
              </a:rPr>
              <a:t>Campaign to change the provisions of the Sale of Alcohol Bill </a:t>
            </a:r>
          </a:p>
          <a:p>
            <a:endParaRPr lang="en-IE" sz="2400" dirty="0">
              <a:solidFill>
                <a:schemeClr val="bg1"/>
              </a:solidFill>
              <a:latin typeface="Poppins "/>
            </a:endParaRPr>
          </a:p>
          <a:p>
            <a:r>
              <a:rPr lang="en-IE" sz="2400" dirty="0">
                <a:solidFill>
                  <a:schemeClr val="bg1"/>
                </a:solidFill>
                <a:latin typeface="Poppins "/>
              </a:rPr>
              <a:t>Working locally, nationally and globally </a:t>
            </a:r>
          </a:p>
          <a:p>
            <a:endParaRPr lang="en-IE" sz="2400" dirty="0">
              <a:solidFill>
                <a:schemeClr val="bg1"/>
              </a:solidFill>
              <a:latin typeface="Poppins "/>
            </a:endParaRPr>
          </a:p>
          <a:p>
            <a:r>
              <a:rPr lang="en-IE" sz="2400" dirty="0">
                <a:solidFill>
                  <a:schemeClr val="bg1"/>
                </a:solidFill>
                <a:latin typeface="Poppins "/>
              </a:rPr>
              <a:t>Bottom up and top down – we each have a role to play </a:t>
            </a:r>
          </a:p>
        </p:txBody>
      </p:sp>
    </p:spTree>
    <p:extLst>
      <p:ext uri="{BB962C8B-B14F-4D97-AF65-F5344CB8AC3E}">
        <p14:creationId xmlns:p14="http://schemas.microsoft.com/office/powerpoint/2010/main" val="2316544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A3A696-C4C1-4232-81C3-340F8CADEC40}"/>
              </a:ext>
            </a:extLst>
          </p:cNvPr>
          <p:cNvSpPr>
            <a:spLocks noGrp="1"/>
          </p:cNvSpPr>
          <p:nvPr>
            <p:ph idx="1"/>
          </p:nvPr>
        </p:nvSpPr>
        <p:spPr>
          <a:xfrm>
            <a:off x="486357" y="398206"/>
            <a:ext cx="7789896" cy="5778757"/>
          </a:xfrm>
        </p:spPr>
        <p:txBody>
          <a:bodyPr>
            <a:normAutofit/>
          </a:bodyPr>
          <a:lstStyle/>
          <a:p>
            <a:pPr fontAlgn="base"/>
            <a:r>
              <a:rPr lang="en-GB" sz="2000" dirty="0"/>
              <a:t>Alcohol Forum Ireland is an independent Irish charity that provides support, information and services to individuals, families and communities impacted by alcohol harm, while working at the wider level to change Ireland’s problematic relationship with alcohol</a:t>
            </a:r>
          </a:p>
          <a:p>
            <a:pPr marL="0" indent="0">
              <a:buNone/>
            </a:pPr>
            <a:endParaRPr lang="en-GB" sz="2000" dirty="0"/>
          </a:p>
          <a:p>
            <a:r>
              <a:rPr lang="en-GB" sz="2000" dirty="0"/>
              <a:t>AFI offers a range of services including AFI Youth &amp; Family Services, Alcohol Related Brain Injury (ARBI), Community Action on Alcohol, and Education &amp; Training  </a:t>
            </a:r>
          </a:p>
          <a:p>
            <a:endParaRPr lang="en-GB" sz="2000" dirty="0"/>
          </a:p>
          <a:p>
            <a:r>
              <a:rPr lang="en-GB" sz="2000" dirty="0"/>
              <a:t>AFI has offices in Cavan, Sligo and Letterkenny &amp; supports community action on alcohol at a national level</a:t>
            </a:r>
          </a:p>
          <a:p>
            <a:pPr marL="0" indent="0">
              <a:buNone/>
            </a:pPr>
            <a:endParaRPr lang="en-GB" sz="2000" dirty="0"/>
          </a:p>
          <a:p>
            <a:r>
              <a:rPr lang="en-GB" sz="2000" dirty="0"/>
              <a:t>AFI is part of national, European &amp; global networks working to </a:t>
            </a:r>
            <a:r>
              <a:rPr lang="en-GB" sz="2000" dirty="0" err="1"/>
              <a:t>to</a:t>
            </a:r>
            <a:r>
              <a:rPr lang="en-GB" sz="2000" dirty="0"/>
              <a:t> build safer communities free from alcohol harm </a:t>
            </a:r>
            <a:endParaRPr lang="en-IE" sz="1400" dirty="0"/>
          </a:p>
          <a:p>
            <a:pPr marL="0" indent="0">
              <a:buNone/>
            </a:pPr>
            <a:endParaRPr lang="en-IE" sz="1400" dirty="0"/>
          </a:p>
        </p:txBody>
      </p:sp>
      <p:pic>
        <p:nvPicPr>
          <p:cNvPr id="5" name="Picture 4" descr="Logo&#10;&#10;Description automatically generated">
            <a:extLst>
              <a:ext uri="{FF2B5EF4-FFF2-40B4-BE49-F238E27FC236}">
                <a16:creationId xmlns:a16="http://schemas.microsoft.com/office/drawing/2014/main" id="{1F859B8D-06BF-D7DF-4556-9094E8FAC0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4654" y="2115966"/>
            <a:ext cx="3180989" cy="1774900"/>
          </a:xfrm>
          <a:prstGeom prst="rect">
            <a:avLst/>
          </a:prstGeom>
        </p:spPr>
      </p:pic>
      <p:pic>
        <p:nvPicPr>
          <p:cNvPr id="2" name="Picture 1">
            <a:extLst>
              <a:ext uri="{FF2B5EF4-FFF2-40B4-BE49-F238E27FC236}">
                <a16:creationId xmlns:a16="http://schemas.microsoft.com/office/drawing/2014/main" id="{39DD622C-1FA5-623C-7CAE-176F2DD415AD}"/>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3810" y="0"/>
            <a:ext cx="12184380" cy="6858000"/>
          </a:xfrm>
          <a:prstGeom prst="rect">
            <a:avLst/>
          </a:prstGeom>
        </p:spPr>
      </p:pic>
    </p:spTree>
    <p:extLst>
      <p:ext uri="{BB962C8B-B14F-4D97-AF65-F5344CB8AC3E}">
        <p14:creationId xmlns:p14="http://schemas.microsoft.com/office/powerpoint/2010/main" val="2864808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8375D-4A4A-4D9C-B573-2CA0BFCBFE7E}"/>
              </a:ext>
            </a:extLst>
          </p:cNvPr>
          <p:cNvSpPr>
            <a:spLocks noGrp="1"/>
          </p:cNvSpPr>
          <p:nvPr>
            <p:ph type="title"/>
          </p:nvPr>
        </p:nvSpPr>
        <p:spPr>
          <a:xfrm>
            <a:off x="324465" y="988142"/>
            <a:ext cx="3562769" cy="4626593"/>
          </a:xfrm>
        </p:spPr>
        <p:txBody>
          <a:bodyPr>
            <a:normAutofit/>
          </a:bodyPr>
          <a:lstStyle/>
          <a:p>
            <a:r>
              <a:rPr lang="en-IE" b="1" dirty="0">
                <a:solidFill>
                  <a:srgbClr val="7030A0"/>
                </a:solidFill>
                <a:latin typeface="Amasis MT Pro Black" panose="02040A04050005020304" pitchFamily="18" charset="0"/>
              </a:rPr>
              <a:t>The </a:t>
            </a:r>
            <a:r>
              <a:rPr lang="en-IE" b="1" dirty="0" err="1">
                <a:solidFill>
                  <a:srgbClr val="7030A0"/>
                </a:solidFill>
                <a:latin typeface="Amasis MT Pro Black" panose="02040A04050005020304" pitchFamily="18" charset="0"/>
              </a:rPr>
              <a:t>i</a:t>
            </a:r>
            <a:r>
              <a:rPr lang="en-IE" b="1" dirty="0">
                <a:solidFill>
                  <a:srgbClr val="7030A0"/>
                </a:solidFill>
                <a:latin typeface="Amasis MT Pro Black" panose="02040A04050005020304" pitchFamily="18" charset="0"/>
              </a:rPr>
              <a:t>-Mark Frame: </a:t>
            </a:r>
            <a:br>
              <a:rPr lang="en-IE" b="1" dirty="0">
                <a:solidFill>
                  <a:srgbClr val="7030A0"/>
                </a:solidFill>
                <a:latin typeface="Amasis MT Pro Black" panose="02040A04050005020304" pitchFamily="18" charset="0"/>
              </a:rPr>
            </a:br>
            <a:r>
              <a:rPr lang="en-IE" b="1" dirty="0">
                <a:solidFill>
                  <a:srgbClr val="7030A0"/>
                </a:solidFill>
                <a:latin typeface="Amasis MT Pro Black" panose="02040A04050005020304" pitchFamily="18" charset="0"/>
              </a:rPr>
              <a:t>6 key strategies of the alcohol industry</a:t>
            </a:r>
          </a:p>
        </p:txBody>
      </p:sp>
      <p:sp>
        <p:nvSpPr>
          <p:cNvPr id="3" name="Content Placeholder 2">
            <a:extLst>
              <a:ext uri="{FF2B5EF4-FFF2-40B4-BE49-F238E27FC236}">
                <a16:creationId xmlns:a16="http://schemas.microsoft.com/office/drawing/2014/main" id="{6DDB9290-808C-4EAF-97AF-6A459C45BF1E}"/>
              </a:ext>
            </a:extLst>
          </p:cNvPr>
          <p:cNvSpPr>
            <a:spLocks noGrp="1"/>
          </p:cNvSpPr>
          <p:nvPr>
            <p:ph idx="1"/>
          </p:nvPr>
        </p:nvSpPr>
        <p:spPr>
          <a:xfrm>
            <a:off x="4447308" y="591344"/>
            <a:ext cx="6906491" cy="7188090"/>
          </a:xfrm>
        </p:spPr>
        <p:txBody>
          <a:bodyPr anchor="ctr">
            <a:normAutofit/>
          </a:bodyPr>
          <a:lstStyle/>
          <a:p>
            <a:pPr marL="457200" indent="-457200">
              <a:buFont typeface="+mj-lt"/>
              <a:buAutoNum type="arabicPeriod"/>
            </a:pPr>
            <a:r>
              <a:rPr lang="en-GB" b="1" dirty="0">
                <a:latin typeface="Mangal Pro" panose="00000500000000000000" pitchFamily="2" charset="0"/>
                <a:cs typeface="Aharoni" panose="02010803020104030203" pitchFamily="2" charset="-79"/>
              </a:rPr>
              <a:t>Influencing Policy</a:t>
            </a:r>
          </a:p>
          <a:p>
            <a:pPr marL="457200" indent="-457200">
              <a:buFont typeface="+mj-lt"/>
              <a:buAutoNum type="arabicPeriod"/>
            </a:pPr>
            <a:r>
              <a:rPr lang="en-GB" b="1" dirty="0">
                <a:latin typeface="Mangal Pro" panose="00000500000000000000" pitchFamily="2" charset="0"/>
                <a:cs typeface="Aharoni" panose="02010803020104030203" pitchFamily="2" charset="-79"/>
              </a:rPr>
              <a:t>Misinformation &amp; Confusion Regarding Cancer Risk</a:t>
            </a:r>
          </a:p>
          <a:p>
            <a:pPr marL="457200" indent="-457200">
              <a:buFont typeface="+mj-lt"/>
              <a:buAutoNum type="arabicPeriod"/>
            </a:pPr>
            <a:r>
              <a:rPr lang="en-GB" b="1" dirty="0">
                <a:latin typeface="Mangal Pro" panose="00000500000000000000" pitchFamily="2" charset="0"/>
                <a:cs typeface="Aharoni" panose="02010803020104030203" pitchFamily="2" charset="-79"/>
              </a:rPr>
              <a:t>Misinformation &amp; Confusion Regarding Risk During Pregnancy</a:t>
            </a:r>
          </a:p>
          <a:p>
            <a:pPr marL="457200" indent="-457200">
              <a:buFont typeface="+mj-lt"/>
              <a:buAutoNum type="arabicPeriod"/>
            </a:pPr>
            <a:r>
              <a:rPr lang="en-GB" b="1" dirty="0">
                <a:latin typeface="Mangal Pro" panose="00000500000000000000" pitchFamily="2" charset="0"/>
                <a:cs typeface="Aharoni" panose="02010803020104030203" pitchFamily="2" charset="-79"/>
              </a:rPr>
              <a:t>Ineffective ‘Responsible Drinking’ Campaigns</a:t>
            </a:r>
          </a:p>
          <a:p>
            <a:pPr marL="457200" indent="-457200">
              <a:buFont typeface="+mj-lt"/>
              <a:buAutoNum type="arabicPeriod"/>
            </a:pPr>
            <a:r>
              <a:rPr lang="en-GB" b="1" dirty="0">
                <a:latin typeface="Mangal Pro" panose="00000500000000000000" pitchFamily="2" charset="0"/>
                <a:cs typeface="Aharoni" panose="02010803020104030203" pitchFamily="2" charset="-79"/>
              </a:rPr>
              <a:t>Schools Based Education </a:t>
            </a:r>
          </a:p>
          <a:p>
            <a:pPr marL="457200" indent="-457200">
              <a:buFont typeface="+mj-lt"/>
              <a:buAutoNum type="arabicPeriod"/>
            </a:pPr>
            <a:r>
              <a:rPr lang="en-GB" b="1" dirty="0">
                <a:latin typeface="Mangal Pro" panose="00000500000000000000" pitchFamily="2" charset="0"/>
                <a:cs typeface="Aharoni" panose="02010803020104030203" pitchFamily="2" charset="-79"/>
              </a:rPr>
              <a:t>Partnerships (with govt., state agencies, civil society, CSR, Funding) </a:t>
            </a:r>
          </a:p>
          <a:p>
            <a:pPr marL="0" indent="0">
              <a:buNone/>
            </a:pPr>
            <a:r>
              <a:rPr lang="en-IE" sz="1400" dirty="0">
                <a:solidFill>
                  <a:srgbClr val="CC0099"/>
                </a:solidFill>
              </a:rPr>
              <a:t>(We acknowledge there are other strategies, and the industry is fast moving &amp; innovative)</a:t>
            </a:r>
          </a:p>
          <a:p>
            <a:endParaRPr lang="en-GB" dirty="0">
              <a:latin typeface="Abadi" panose="020B0604020104020204" pitchFamily="34" charset="0"/>
            </a:endParaRPr>
          </a:p>
        </p:txBody>
      </p:sp>
    </p:spTree>
    <p:extLst>
      <p:ext uri="{BB962C8B-B14F-4D97-AF65-F5344CB8AC3E}">
        <p14:creationId xmlns:p14="http://schemas.microsoft.com/office/powerpoint/2010/main" val="1619227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AABBD-D2CF-AEEB-EA5B-CBA2D98F74ED}"/>
              </a:ext>
            </a:extLst>
          </p:cNvPr>
          <p:cNvSpPr>
            <a:spLocks noGrp="1"/>
          </p:cNvSpPr>
          <p:nvPr>
            <p:ph type="title"/>
          </p:nvPr>
        </p:nvSpPr>
        <p:spPr>
          <a:xfrm>
            <a:off x="808638" y="386930"/>
            <a:ext cx="9236700" cy="1188950"/>
          </a:xfrm>
        </p:spPr>
        <p:txBody>
          <a:bodyPr anchor="b">
            <a:normAutofit/>
          </a:bodyPr>
          <a:lstStyle/>
          <a:p>
            <a:r>
              <a:rPr lang="en-IE" sz="5400" b="1" dirty="0">
                <a:solidFill>
                  <a:srgbClr val="CC0099"/>
                </a:solidFill>
                <a:latin typeface="Mangal Pro" panose="00000500000000000000" pitchFamily="2" charset="0"/>
              </a:rPr>
              <a:t>So what is the </a:t>
            </a:r>
            <a:r>
              <a:rPr lang="en-IE" sz="5400" b="1" dirty="0" err="1">
                <a:solidFill>
                  <a:srgbClr val="CC0099"/>
                </a:solidFill>
                <a:latin typeface="Mangal Pro" panose="00000500000000000000" pitchFamily="2" charset="0"/>
              </a:rPr>
              <a:t>i</a:t>
            </a:r>
            <a:r>
              <a:rPr lang="en-IE" sz="5400" b="1" dirty="0">
                <a:solidFill>
                  <a:srgbClr val="CC0099"/>
                </a:solidFill>
                <a:latin typeface="Mangal Pro" panose="00000500000000000000" pitchFamily="2" charset="0"/>
              </a:rPr>
              <a:t>-Mark? </a:t>
            </a:r>
          </a:p>
        </p:txBody>
      </p:sp>
      <p:sp>
        <p:nvSpPr>
          <p:cNvPr id="3" name="Content Placeholder 2">
            <a:extLst>
              <a:ext uri="{FF2B5EF4-FFF2-40B4-BE49-F238E27FC236}">
                <a16:creationId xmlns:a16="http://schemas.microsoft.com/office/drawing/2014/main" id="{579B505D-B99F-9D83-478A-5676A16CFDF4}"/>
              </a:ext>
            </a:extLst>
          </p:cNvPr>
          <p:cNvSpPr>
            <a:spLocks noGrp="1"/>
          </p:cNvSpPr>
          <p:nvPr>
            <p:ph idx="1"/>
          </p:nvPr>
        </p:nvSpPr>
        <p:spPr>
          <a:xfrm>
            <a:off x="793659" y="2336801"/>
            <a:ext cx="10660934" cy="3698240"/>
          </a:xfrm>
        </p:spPr>
        <p:txBody>
          <a:bodyPr anchor="ctr">
            <a:normAutofit fontScale="92500"/>
          </a:bodyPr>
          <a:lstStyle/>
          <a:p>
            <a:pPr marL="0" indent="0">
              <a:buNone/>
            </a:pPr>
            <a:r>
              <a:rPr lang="en-GB" sz="2400" b="1" dirty="0">
                <a:solidFill>
                  <a:srgbClr val="CC0099"/>
                </a:solidFill>
                <a:latin typeface="Mangal Pro" panose="00000500000000000000" pitchFamily="2" charset="0"/>
              </a:rPr>
              <a:t>I-Mark membership commitments.   </a:t>
            </a:r>
            <a:r>
              <a:rPr lang="en-GB" sz="2400" b="1" dirty="0">
                <a:latin typeface="Mangal Pro" panose="00000500000000000000" pitchFamily="2" charset="0"/>
              </a:rPr>
              <a:t>We the undersigned pledge to: </a:t>
            </a:r>
          </a:p>
          <a:p>
            <a:pPr marL="457200" indent="-457200">
              <a:buAutoNum type="arabicPeriod"/>
            </a:pPr>
            <a:r>
              <a:rPr lang="en-GB" sz="2400" dirty="0">
                <a:latin typeface="Mangal Pro" panose="00000500000000000000" pitchFamily="2" charset="0"/>
              </a:rPr>
              <a:t>Review any partnership or funding proposals against the questions outlined in the I-Mark toolkit </a:t>
            </a:r>
          </a:p>
          <a:p>
            <a:pPr marL="457200" indent="-457200">
              <a:buAutoNum type="arabicPeriod"/>
            </a:pPr>
            <a:r>
              <a:rPr lang="en-GB" sz="2400" dirty="0">
                <a:latin typeface="Mangal Pro" panose="00000500000000000000" pitchFamily="2" charset="0"/>
              </a:rPr>
              <a:t>Never accept funding from, or enter into partnerships with, the alcohol industry, its subsidiary companies, trade organisations, its funded charities or social aspect public relations organisations (SAPRO’s) </a:t>
            </a:r>
          </a:p>
          <a:p>
            <a:pPr marL="457200" indent="-457200">
              <a:buAutoNum type="arabicPeriod"/>
            </a:pPr>
            <a:r>
              <a:rPr lang="en-GB" sz="2400" dirty="0">
                <a:latin typeface="Mangal Pro" panose="00000500000000000000" pitchFamily="2" charset="0"/>
              </a:rPr>
              <a:t>Never use or promote alcohol industry funded materials or </a:t>
            </a:r>
            <a:r>
              <a:rPr lang="en-GB" sz="2400">
                <a:latin typeface="Mangal Pro" panose="00000500000000000000" pitchFamily="2" charset="0"/>
              </a:rPr>
              <a:t>programmes  in </a:t>
            </a:r>
            <a:r>
              <a:rPr lang="en-GB" sz="2400" dirty="0">
                <a:latin typeface="Mangal Pro" panose="00000500000000000000" pitchFamily="2" charset="0"/>
              </a:rPr>
              <a:t>either educational or out of school settings with young people </a:t>
            </a:r>
          </a:p>
          <a:p>
            <a:pPr marL="457200" indent="-457200">
              <a:buAutoNum type="arabicPeriod"/>
            </a:pPr>
            <a:r>
              <a:rPr lang="en-GB" sz="2400" dirty="0">
                <a:latin typeface="Mangal Pro" panose="00000500000000000000" pitchFamily="2" charset="0"/>
              </a:rPr>
              <a:t>Scrutinise, challenge and raise awareness of the tactics of the alcohol industry in undermining public health in Ireland and beyond</a:t>
            </a:r>
          </a:p>
        </p:txBody>
      </p:sp>
    </p:spTree>
    <p:extLst>
      <p:ext uri="{BB962C8B-B14F-4D97-AF65-F5344CB8AC3E}">
        <p14:creationId xmlns:p14="http://schemas.microsoft.com/office/powerpoint/2010/main" val="2193648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27327-9EED-91F0-8CA6-E0D5E4642B28}"/>
              </a:ext>
            </a:extLst>
          </p:cNvPr>
          <p:cNvSpPr>
            <a:spLocks noGrp="1"/>
          </p:cNvSpPr>
          <p:nvPr>
            <p:ph type="title"/>
          </p:nvPr>
        </p:nvSpPr>
        <p:spPr/>
        <p:txBody>
          <a:bodyPr/>
          <a:lstStyle/>
          <a:p>
            <a:r>
              <a:rPr lang="en-IE" dirty="0"/>
              <a:t>A considerable reach? </a:t>
            </a:r>
          </a:p>
        </p:txBody>
      </p:sp>
      <p:sp>
        <p:nvSpPr>
          <p:cNvPr id="3" name="Content Placeholder 2">
            <a:extLst>
              <a:ext uri="{FF2B5EF4-FFF2-40B4-BE49-F238E27FC236}">
                <a16:creationId xmlns:a16="http://schemas.microsoft.com/office/drawing/2014/main" id="{5B35F353-C227-B300-6149-3526E99262BD}"/>
              </a:ext>
            </a:extLst>
          </p:cNvPr>
          <p:cNvSpPr>
            <a:spLocks noGrp="1"/>
          </p:cNvSpPr>
          <p:nvPr>
            <p:ph idx="1"/>
          </p:nvPr>
        </p:nvSpPr>
        <p:spPr>
          <a:xfrm>
            <a:off x="660918" y="1387086"/>
            <a:ext cx="10515600" cy="5190996"/>
          </a:xfrm>
        </p:spPr>
        <p:txBody>
          <a:bodyPr>
            <a:normAutofit fontScale="92500" lnSpcReduction="10000"/>
          </a:bodyPr>
          <a:lstStyle/>
          <a:p>
            <a:r>
              <a:rPr lang="en-IE" dirty="0"/>
              <a:t>The </a:t>
            </a:r>
            <a:r>
              <a:rPr lang="en-IE" dirty="0" err="1"/>
              <a:t>i</a:t>
            </a:r>
            <a:r>
              <a:rPr lang="en-IE" dirty="0"/>
              <a:t>-Mark has already been successful, it has shown us that the influence of the industry is not inevitable’ – Professor Tom Babor </a:t>
            </a:r>
          </a:p>
          <a:p>
            <a:r>
              <a:rPr lang="en-IE" dirty="0"/>
              <a:t>The </a:t>
            </a:r>
            <a:r>
              <a:rPr lang="en-IE" dirty="0" err="1"/>
              <a:t>i</a:t>
            </a:r>
            <a:r>
              <a:rPr lang="en-IE" dirty="0"/>
              <a:t>-Mark – referenced in the BMJ, the Lancet and the Journal of Alcohol &amp; other Drug Studies </a:t>
            </a:r>
          </a:p>
          <a:p>
            <a:r>
              <a:rPr lang="en-IE" dirty="0"/>
              <a:t>Project has been presented at the World Assembly on Community Action on Alcohol, the European Alcohol Policy Conference, a WHO PHAO event and ICAAN have delivered training to colleagues in Scotland, Australia, South America, Africa </a:t>
            </a:r>
          </a:p>
          <a:p>
            <a:r>
              <a:rPr lang="en-IE" dirty="0"/>
              <a:t>Invitation to present to the Global Alcohol Policy Conference in Cape Town in Oct 2023  </a:t>
            </a:r>
          </a:p>
          <a:p>
            <a:r>
              <a:rPr lang="en-IE" dirty="0"/>
              <a:t>Successful campaign on alcohol industry funded education in schools </a:t>
            </a:r>
          </a:p>
          <a:p>
            <a:r>
              <a:rPr lang="en-IE" dirty="0"/>
              <a:t>Here in Ireland, the movement continues to grow!  Welcomed our first NI members (ARC) earlier this year </a:t>
            </a:r>
          </a:p>
          <a:p>
            <a:endParaRPr lang="en-IE" dirty="0"/>
          </a:p>
        </p:txBody>
      </p:sp>
    </p:spTree>
    <p:extLst>
      <p:ext uri="{BB962C8B-B14F-4D97-AF65-F5344CB8AC3E}">
        <p14:creationId xmlns:p14="http://schemas.microsoft.com/office/powerpoint/2010/main" val="2035025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C14EF-BEB4-E689-D4BA-352E9593CC1B}"/>
              </a:ext>
            </a:extLst>
          </p:cNvPr>
          <p:cNvSpPr>
            <a:spLocks noGrp="1"/>
          </p:cNvSpPr>
          <p:nvPr>
            <p:ph type="title"/>
          </p:nvPr>
        </p:nvSpPr>
        <p:spPr/>
        <p:txBody>
          <a:bodyPr/>
          <a:lstStyle/>
          <a:p>
            <a:r>
              <a:rPr lang="en-IE" dirty="0"/>
              <a:t>Doing what works – Building SAFER Communities </a:t>
            </a:r>
          </a:p>
        </p:txBody>
      </p:sp>
      <p:sp>
        <p:nvSpPr>
          <p:cNvPr id="3" name="Content Placeholder 2">
            <a:extLst>
              <a:ext uri="{FF2B5EF4-FFF2-40B4-BE49-F238E27FC236}">
                <a16:creationId xmlns:a16="http://schemas.microsoft.com/office/drawing/2014/main" id="{B8E7AFE5-FD91-EBFF-1107-418801AFADAA}"/>
              </a:ext>
            </a:extLst>
          </p:cNvPr>
          <p:cNvSpPr>
            <a:spLocks noGrp="1"/>
          </p:cNvSpPr>
          <p:nvPr>
            <p:ph idx="1"/>
          </p:nvPr>
        </p:nvSpPr>
        <p:spPr/>
        <p:txBody>
          <a:bodyPr>
            <a:normAutofit/>
          </a:bodyPr>
          <a:lstStyle/>
          <a:p>
            <a:pPr marL="285750" marR="0" lvl="0" indent="-285750" algn="just" defTabSz="914400" rtl="0" fontAlgn="auto" hangingPunct="1">
              <a:lnSpc>
                <a:spcPct val="115000"/>
              </a:lnSpc>
              <a:spcBef>
                <a:spcPts val="0"/>
              </a:spcBef>
              <a:spcAft>
                <a:spcPts val="800"/>
              </a:spcAft>
              <a:buSzPct val="100000"/>
              <a:buFont typeface="Arial" pitchFamily="34"/>
              <a:buChar char="•"/>
              <a:tabLst/>
              <a:defRPr sz="1800" b="0" i="0" u="none" strike="noStrike" kern="0" cap="none" spc="0" baseline="0">
                <a:solidFill>
                  <a:srgbClr val="000000"/>
                </a:solidFill>
                <a:uFillTx/>
              </a:defRPr>
            </a:pPr>
            <a:r>
              <a:rPr lang="en-IE" sz="2200" b="0" i="0" u="none" strike="noStrike" kern="1200" cap="none" spc="0" baseline="0" dirty="0">
                <a:solidFill>
                  <a:srgbClr val="000000"/>
                </a:solidFill>
                <a:uFillTx/>
                <a:latin typeface="Poppins "/>
                <a:ea typeface="Calibri" pitchFamily="34"/>
                <a:cs typeface="Times New Roman" pitchFamily="18"/>
              </a:rPr>
              <a:t>2018 – WHO  launched the SAFER initiative </a:t>
            </a:r>
            <a:r>
              <a:rPr lang="en-IE" sz="2200" b="0" i="0" u="none" strike="noStrike" kern="0" cap="none" spc="0" baseline="0" dirty="0">
                <a:solidFill>
                  <a:srgbClr val="000000"/>
                </a:solidFill>
                <a:uFillTx/>
                <a:latin typeface="Poppins "/>
                <a:ea typeface="Calibri" pitchFamily="34"/>
                <a:cs typeface="Times New Roman" pitchFamily="18"/>
              </a:rPr>
              <a:t> with the UN</a:t>
            </a:r>
            <a:r>
              <a:rPr lang="en-IE" sz="2200" b="0" i="0" u="none" strike="noStrike" kern="1200" cap="none" spc="0" baseline="0" dirty="0">
                <a:solidFill>
                  <a:srgbClr val="000000"/>
                </a:solidFill>
                <a:uFillTx/>
                <a:latin typeface="Poppins "/>
                <a:ea typeface="Calibri" pitchFamily="34"/>
                <a:cs typeface="Times New Roman" pitchFamily="18"/>
              </a:rPr>
              <a:t> United Nations – package to support Member States in reducing the harmful use of alcohol by strengthening the ongoing implementation of the Global strategy </a:t>
            </a:r>
          </a:p>
          <a:p>
            <a:pPr marL="285750" marR="0" lvl="0" indent="-285750" algn="just" defTabSz="914400" rtl="0" fontAlgn="auto" hangingPunct="1">
              <a:lnSpc>
                <a:spcPct val="115000"/>
              </a:lnSpc>
              <a:spcBef>
                <a:spcPts val="0"/>
              </a:spcBef>
              <a:spcAft>
                <a:spcPts val="800"/>
              </a:spcAft>
              <a:buSzPct val="100000"/>
              <a:buFont typeface="Arial" pitchFamily="34"/>
              <a:buChar char="•"/>
              <a:tabLst/>
              <a:defRPr sz="1800" b="0" i="0" u="none" strike="noStrike" kern="0" cap="none" spc="0" baseline="0">
                <a:solidFill>
                  <a:srgbClr val="000000"/>
                </a:solidFill>
                <a:uFillTx/>
              </a:defRPr>
            </a:pPr>
            <a:r>
              <a:rPr lang="en-IE" sz="2200" b="0" i="0" u="none" strike="noStrike" kern="1200" cap="none" spc="0" baseline="0" dirty="0">
                <a:solidFill>
                  <a:srgbClr val="000000"/>
                </a:solidFill>
                <a:uFillTx/>
                <a:latin typeface="Poppins "/>
                <a:ea typeface="Calibri" pitchFamily="34"/>
                <a:cs typeface="Times New Roman" pitchFamily="18"/>
              </a:rPr>
              <a:t>The technical package </a:t>
            </a:r>
            <a:r>
              <a:rPr lang="en-IE" sz="2200" b="0" i="0" u="none" strike="noStrike" kern="0" cap="none" spc="0" baseline="0" dirty="0">
                <a:solidFill>
                  <a:srgbClr val="000000"/>
                </a:solidFill>
                <a:uFillTx/>
                <a:latin typeface="Poppins "/>
                <a:ea typeface="Calibri" pitchFamily="34"/>
                <a:cs typeface="Times New Roman" pitchFamily="18"/>
              </a:rPr>
              <a:t>- </a:t>
            </a:r>
            <a:r>
              <a:rPr lang="en-IE" sz="2200" b="0" i="0" u="none" strike="noStrike" kern="1200" cap="none" spc="0" baseline="0" dirty="0">
                <a:solidFill>
                  <a:srgbClr val="000000"/>
                </a:solidFill>
                <a:uFillTx/>
                <a:latin typeface="Poppins "/>
                <a:ea typeface="Calibri" pitchFamily="34"/>
                <a:cs typeface="Times New Roman" pitchFamily="18"/>
              </a:rPr>
              <a:t> focuses on 5 key alcohol policy interventions that are based on accumulated evidence of their impact on population health and their cost-effectiveness. </a:t>
            </a:r>
          </a:p>
          <a:p>
            <a:pPr marL="285750" marR="0" lvl="0" indent="-285750" algn="just" defTabSz="914400" rtl="0" fontAlgn="auto" hangingPunct="1">
              <a:lnSpc>
                <a:spcPct val="115000"/>
              </a:lnSpc>
              <a:spcBef>
                <a:spcPts val="0"/>
              </a:spcBef>
              <a:spcAft>
                <a:spcPts val="800"/>
              </a:spcAft>
              <a:buSzPct val="100000"/>
              <a:buFont typeface="Arial" pitchFamily="34"/>
              <a:buChar char="•"/>
              <a:tabLst/>
              <a:defRPr sz="1800" b="0" i="0" u="none" strike="noStrike" kern="0" cap="none" spc="0" baseline="0">
                <a:solidFill>
                  <a:srgbClr val="000000"/>
                </a:solidFill>
                <a:uFillTx/>
              </a:defRPr>
            </a:pPr>
            <a:r>
              <a:rPr lang="en-IE" sz="2200" dirty="0">
                <a:solidFill>
                  <a:srgbClr val="000000"/>
                </a:solidFill>
                <a:latin typeface="Poppins "/>
                <a:ea typeface="Calibri" pitchFamily="34"/>
                <a:cs typeface="Times New Roman" pitchFamily="18"/>
              </a:rPr>
              <a:t>Working with DOH, a high level steering group and WHO European Regional Office to deliver ‘ Building SAFER Communities’ in 12 sites across Ireland over next three years. </a:t>
            </a:r>
            <a:endParaRPr lang="en-IE" sz="2200" b="0" i="0" u="none" strike="noStrike" kern="0" cap="none" spc="0" baseline="0" dirty="0">
              <a:solidFill>
                <a:srgbClr val="000000"/>
              </a:solidFill>
              <a:uFillTx/>
              <a:latin typeface="Poppins "/>
              <a:ea typeface="Calibri" pitchFamily="34"/>
              <a:cs typeface="Times New Roman" pitchFamily="18"/>
            </a:endParaRPr>
          </a:p>
          <a:p>
            <a:endParaRPr lang="en-IE" dirty="0"/>
          </a:p>
        </p:txBody>
      </p:sp>
    </p:spTree>
    <p:extLst>
      <p:ext uri="{BB962C8B-B14F-4D97-AF65-F5344CB8AC3E}">
        <p14:creationId xmlns:p14="http://schemas.microsoft.com/office/powerpoint/2010/main" val="3196274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740C3A-3C47-C8A8-ECDA-FAE6934F7CE9}"/>
              </a:ext>
            </a:extLst>
          </p:cNvPr>
          <p:cNvSpPr txBox="1"/>
          <p:nvPr/>
        </p:nvSpPr>
        <p:spPr>
          <a:xfrm>
            <a:off x="615821" y="-245338"/>
            <a:ext cx="11420670" cy="7983404"/>
          </a:xfrm>
          <a:prstGeom prst="rect">
            <a:avLst/>
          </a:prstGeom>
          <a:noFill/>
          <a:ln cap="flat">
            <a:noFill/>
          </a:ln>
        </p:spPr>
        <p:txBody>
          <a:bodyPr vert="horz" wrap="square" lIns="91440" tIns="45720" rIns="91440" bIns="45720" anchor="t" anchorCtr="0" compatLnSpc="1">
            <a:spAutoFit/>
          </a:bodyPr>
          <a:lstStyle/>
          <a:p>
            <a:pPr marL="90168" marR="0" lvl="0" indent="0" algn="just" defTabSz="914400" rtl="0" fontAlgn="auto" hangingPunct="1">
              <a:lnSpc>
                <a:spcPct val="103000"/>
              </a:lnSpc>
              <a:spcBef>
                <a:spcPts val="0"/>
              </a:spcBef>
              <a:spcAft>
                <a:spcPts val="300"/>
              </a:spcAft>
              <a:buNone/>
              <a:tabLst/>
              <a:defRPr sz="1800" b="0" i="0" u="none" strike="noStrike" kern="0" cap="none" spc="0" baseline="0">
                <a:solidFill>
                  <a:srgbClr val="000000"/>
                </a:solidFill>
                <a:uFillTx/>
              </a:defRPr>
            </a:pPr>
            <a:endParaRPr lang="en-IE" sz="1400" b="0" i="0" u="none" strike="noStrike" kern="0" cap="none" spc="0" baseline="0" dirty="0">
              <a:solidFill>
                <a:srgbClr val="333333"/>
              </a:solidFill>
              <a:uFillTx/>
              <a:latin typeface="Poppins "/>
              <a:ea typeface="Calibri" pitchFamily="34"/>
              <a:cs typeface="Calibri" pitchFamily="34"/>
            </a:endParaRPr>
          </a:p>
          <a:p>
            <a:pPr marL="0" marR="0" lvl="0" indent="90168" algn="just" defTabSz="914400" rtl="0" fontAlgn="auto" hangingPunct="1">
              <a:lnSpc>
                <a:spcPct val="115000"/>
              </a:lnSpc>
              <a:spcBef>
                <a:spcPts val="0"/>
              </a:spcBef>
              <a:spcAft>
                <a:spcPts val="300"/>
              </a:spcAft>
              <a:buNone/>
              <a:tabLst/>
              <a:defRPr sz="1800" b="0" i="0" u="none" strike="noStrike" kern="0" cap="none" spc="0" baseline="0">
                <a:solidFill>
                  <a:srgbClr val="000000"/>
                </a:solidFill>
                <a:uFillTx/>
              </a:defRPr>
            </a:pPr>
            <a:r>
              <a:rPr lang="en-GB" sz="1600" b="1" i="0" u="none" strike="noStrike" kern="1200" cap="none" spc="0" baseline="0" dirty="0">
                <a:solidFill>
                  <a:srgbClr val="00B050"/>
                </a:solidFill>
                <a:uFillTx/>
                <a:latin typeface="Poppins "/>
                <a:ea typeface="Calibri" pitchFamily="34"/>
                <a:cs typeface="Calibri" pitchFamily="34"/>
              </a:rPr>
              <a:t>Alcohol Forum Irelan</a:t>
            </a:r>
            <a:r>
              <a:rPr lang="en-GB" sz="1600" b="1" dirty="0">
                <a:solidFill>
                  <a:srgbClr val="00B050"/>
                </a:solidFill>
                <a:latin typeface="Poppins "/>
                <a:ea typeface="Calibri" pitchFamily="34"/>
                <a:cs typeface="Calibri" pitchFamily="34"/>
              </a:rPr>
              <a:t>d </a:t>
            </a:r>
          </a:p>
          <a:p>
            <a:pPr marL="0" marR="0" lvl="0" indent="90168" algn="just" defTabSz="914400" rtl="0" fontAlgn="auto" hangingPunct="1">
              <a:lnSpc>
                <a:spcPct val="115000"/>
              </a:lnSpc>
              <a:spcBef>
                <a:spcPts val="0"/>
              </a:spcBef>
              <a:spcAft>
                <a:spcPts val="300"/>
              </a:spcAft>
              <a:buNone/>
              <a:tabLst/>
              <a:defRPr sz="1800" b="0" i="0" u="none" strike="noStrike" kern="0" cap="none" spc="0" baseline="0">
                <a:solidFill>
                  <a:srgbClr val="000000"/>
                </a:solidFill>
                <a:uFillTx/>
              </a:defRPr>
            </a:pPr>
            <a:endParaRPr lang="en-GB" sz="1600" b="1" i="0" u="none" strike="noStrike" kern="1200" cap="none" spc="0" baseline="0" dirty="0">
              <a:uFillTx/>
              <a:latin typeface="Poppins "/>
              <a:ea typeface="Calibri" pitchFamily="34"/>
              <a:cs typeface="Calibri" pitchFamily="34"/>
            </a:endParaRPr>
          </a:p>
          <a:p>
            <a:pPr marL="0" marR="0" lvl="0" indent="90168" algn="just" defTabSz="914400" rtl="0" fontAlgn="auto" hangingPunct="1">
              <a:lnSpc>
                <a:spcPct val="115000"/>
              </a:lnSpc>
              <a:spcBef>
                <a:spcPts val="0"/>
              </a:spcBef>
              <a:spcAft>
                <a:spcPts val="300"/>
              </a:spcAft>
              <a:buNone/>
              <a:tabLst/>
              <a:defRPr sz="1800" b="0" i="0" u="none" strike="noStrike" kern="0" cap="none" spc="0" baseline="0">
                <a:solidFill>
                  <a:srgbClr val="000000"/>
                </a:solidFill>
                <a:uFillTx/>
              </a:defRPr>
            </a:pPr>
            <a:r>
              <a:rPr lang="en-GB" sz="1600" b="1" dirty="0">
                <a:solidFill>
                  <a:srgbClr val="00B050"/>
                </a:solidFill>
                <a:latin typeface="Poppins "/>
                <a:ea typeface="Calibri" pitchFamily="34"/>
                <a:cs typeface="Calibri" pitchFamily="34"/>
              </a:rPr>
              <a:t>National work </a:t>
            </a:r>
          </a:p>
          <a:p>
            <a:pPr marL="285750" marR="0" lvl="0" indent="-285750" algn="just" defTabSz="914400" rtl="0" fontAlgn="auto" hangingPunct="1">
              <a:lnSpc>
                <a:spcPct val="115000"/>
              </a:lnSpc>
              <a:spcBef>
                <a:spcPts val="0"/>
              </a:spcBef>
              <a:spcAft>
                <a:spcPts val="300"/>
              </a:spcAft>
              <a:buFont typeface="Arial" panose="020B0604020202020204" pitchFamily="34" charset="0"/>
              <a:buChar char="•"/>
              <a:tabLst/>
              <a:defRPr sz="1800" b="0" i="0" u="none" strike="noStrike" kern="0" cap="none" spc="0" baseline="0">
                <a:solidFill>
                  <a:srgbClr val="000000"/>
                </a:solidFill>
                <a:uFillTx/>
              </a:defRPr>
            </a:pPr>
            <a:r>
              <a:rPr lang="en-GB" sz="1600" i="0" u="none" strike="noStrike" kern="1200" cap="none" spc="0" baseline="0" dirty="0">
                <a:uFillTx/>
                <a:latin typeface="Poppins "/>
                <a:ea typeface="Calibri" pitchFamily="34"/>
                <a:cs typeface="Calibri" pitchFamily="34"/>
              </a:rPr>
              <a:t>Advocacy</a:t>
            </a:r>
            <a:r>
              <a:rPr lang="en-GB" sz="1600" dirty="0">
                <a:latin typeface="Poppins "/>
                <a:ea typeface="Calibri" pitchFamily="34"/>
                <a:cs typeface="Calibri" pitchFamily="34"/>
              </a:rPr>
              <a:t>, representation, movement building </a:t>
            </a:r>
          </a:p>
          <a:p>
            <a:pPr marL="285750" marR="0" lvl="0" indent="-285750" algn="just" defTabSz="914400" rtl="0" fontAlgn="auto" hangingPunct="1">
              <a:lnSpc>
                <a:spcPct val="115000"/>
              </a:lnSpc>
              <a:spcBef>
                <a:spcPts val="0"/>
              </a:spcBef>
              <a:spcAft>
                <a:spcPts val="300"/>
              </a:spcAft>
              <a:buFont typeface="Arial" panose="020B0604020202020204" pitchFamily="34" charset="0"/>
              <a:buChar char="•"/>
              <a:tabLst/>
              <a:defRPr sz="1800" b="0" i="0" u="none" strike="noStrike" kern="0" cap="none" spc="0" baseline="0">
                <a:solidFill>
                  <a:srgbClr val="000000"/>
                </a:solidFill>
                <a:uFillTx/>
              </a:defRPr>
            </a:pPr>
            <a:r>
              <a:rPr lang="en-GB" sz="1600" i="0" u="none" strike="noStrike" kern="1200" cap="none" spc="0" baseline="0" dirty="0">
                <a:uFillTx/>
                <a:latin typeface="Poppins "/>
                <a:ea typeface="Calibri" pitchFamily="34"/>
                <a:cs typeface="Calibri" pitchFamily="34"/>
              </a:rPr>
              <a:t>National lead and support for Community Action on Alcohol </a:t>
            </a:r>
          </a:p>
          <a:p>
            <a:pPr marL="285750" marR="0" lvl="0" indent="-285750" algn="just" defTabSz="914400" rtl="0" fontAlgn="auto" hangingPunct="1">
              <a:lnSpc>
                <a:spcPct val="115000"/>
              </a:lnSpc>
              <a:spcBef>
                <a:spcPts val="0"/>
              </a:spcBef>
              <a:spcAft>
                <a:spcPts val="300"/>
              </a:spcAft>
              <a:buFont typeface="Arial" panose="020B0604020202020204" pitchFamily="34" charset="0"/>
              <a:buChar char="•"/>
              <a:tabLst/>
              <a:defRPr sz="1800" b="0" i="0" u="none" strike="noStrike" kern="0" cap="none" spc="0" baseline="0">
                <a:solidFill>
                  <a:srgbClr val="000000"/>
                </a:solidFill>
                <a:uFillTx/>
              </a:defRPr>
            </a:pPr>
            <a:r>
              <a:rPr lang="en-GB" sz="1600" dirty="0">
                <a:latin typeface="Poppins "/>
                <a:ea typeface="Calibri" pitchFamily="34"/>
                <a:cs typeface="Calibri" pitchFamily="34"/>
              </a:rPr>
              <a:t>The Irish Community Action on Alcohol Network </a:t>
            </a:r>
            <a:endParaRPr lang="en-GB" sz="1600" i="0" u="none" strike="noStrike" kern="1200" cap="none" spc="0" baseline="0" dirty="0">
              <a:uFillTx/>
              <a:latin typeface="Poppins "/>
              <a:ea typeface="Calibri" pitchFamily="34"/>
              <a:cs typeface="Calibri" pitchFamily="34"/>
            </a:endParaRPr>
          </a:p>
          <a:p>
            <a:pPr marL="285750" marR="0" lvl="0" indent="-285750" algn="just" defTabSz="914400" rtl="0" fontAlgn="auto" hangingPunct="1">
              <a:lnSpc>
                <a:spcPct val="115000"/>
              </a:lnSpc>
              <a:spcBef>
                <a:spcPts val="0"/>
              </a:spcBef>
              <a:spcAft>
                <a:spcPts val="300"/>
              </a:spcAft>
              <a:buFont typeface="Arial" panose="020B0604020202020204" pitchFamily="34" charset="0"/>
              <a:buChar char="•"/>
              <a:tabLst/>
              <a:defRPr sz="1800" b="0" i="0" u="none" strike="noStrike" kern="0" cap="none" spc="0" baseline="0">
                <a:solidFill>
                  <a:srgbClr val="000000"/>
                </a:solidFill>
                <a:uFillTx/>
              </a:defRPr>
            </a:pPr>
            <a:r>
              <a:rPr lang="en-GB" sz="1600" dirty="0">
                <a:latin typeface="Poppins "/>
                <a:ea typeface="Calibri" pitchFamily="34"/>
                <a:cs typeface="Calibri" pitchFamily="34"/>
              </a:rPr>
              <a:t>Research </a:t>
            </a:r>
          </a:p>
          <a:p>
            <a:pPr marL="285750" marR="0" lvl="0" indent="-285750" algn="just" defTabSz="914400" rtl="0" fontAlgn="auto" hangingPunct="1">
              <a:lnSpc>
                <a:spcPct val="115000"/>
              </a:lnSpc>
              <a:spcBef>
                <a:spcPts val="0"/>
              </a:spcBef>
              <a:spcAft>
                <a:spcPts val="300"/>
              </a:spcAft>
              <a:buFont typeface="Arial" panose="020B0604020202020204" pitchFamily="34" charset="0"/>
              <a:buChar char="•"/>
              <a:tabLst/>
              <a:defRPr sz="1800" b="0" i="0" u="none" strike="noStrike" kern="0" cap="none" spc="0" baseline="0">
                <a:solidFill>
                  <a:srgbClr val="000000"/>
                </a:solidFill>
                <a:uFillTx/>
              </a:defRPr>
            </a:pPr>
            <a:r>
              <a:rPr lang="en-GB" sz="1600" i="0" u="none" strike="noStrike" kern="1200" cap="none" spc="0" baseline="0" dirty="0">
                <a:uFillTx/>
                <a:latin typeface="Poppins "/>
                <a:ea typeface="Calibri" pitchFamily="34"/>
                <a:cs typeface="Calibri" pitchFamily="34"/>
              </a:rPr>
              <a:t>The </a:t>
            </a:r>
            <a:r>
              <a:rPr lang="en-GB" sz="1600" i="0" u="none" strike="noStrike" kern="1200" cap="none" spc="0" baseline="0" dirty="0" err="1">
                <a:uFillTx/>
                <a:latin typeface="Poppins "/>
                <a:ea typeface="Calibri" pitchFamily="34"/>
                <a:cs typeface="Calibri" pitchFamily="34"/>
              </a:rPr>
              <a:t>i</a:t>
            </a:r>
            <a:r>
              <a:rPr lang="en-GB" sz="1600" i="0" u="none" strike="noStrike" kern="1200" cap="none" spc="0" baseline="0" dirty="0">
                <a:uFillTx/>
                <a:latin typeface="Poppins "/>
                <a:ea typeface="Calibri" pitchFamily="34"/>
                <a:cs typeface="Calibri" pitchFamily="34"/>
              </a:rPr>
              <a:t>-Mark Movement: </a:t>
            </a:r>
            <a:r>
              <a:rPr lang="en-GB" sz="1600" dirty="0">
                <a:latin typeface="Poppins "/>
                <a:ea typeface="Calibri" pitchFamily="34"/>
                <a:cs typeface="Calibri" pitchFamily="34"/>
              </a:rPr>
              <a:t>Supporting Communities free from alcohol industry influence</a:t>
            </a:r>
            <a:endParaRPr lang="en-GB" sz="1600" i="0" u="none" strike="noStrike" kern="1200" cap="none" spc="0" baseline="0" dirty="0">
              <a:uFillTx/>
              <a:latin typeface="Poppins "/>
              <a:ea typeface="Calibri" pitchFamily="34"/>
              <a:cs typeface="Calibri" pitchFamily="34"/>
            </a:endParaRPr>
          </a:p>
          <a:p>
            <a:pPr marL="0" marR="0" lvl="0" indent="90168" algn="just" defTabSz="914400" rtl="0" fontAlgn="auto" hangingPunct="1">
              <a:lnSpc>
                <a:spcPct val="115000"/>
              </a:lnSpc>
              <a:spcBef>
                <a:spcPts val="0"/>
              </a:spcBef>
              <a:spcAft>
                <a:spcPts val="300"/>
              </a:spcAft>
              <a:buNone/>
              <a:tabLst/>
              <a:defRPr sz="1800" b="0" i="0" u="none" strike="noStrike" kern="0" cap="none" spc="0" baseline="0">
                <a:solidFill>
                  <a:srgbClr val="000000"/>
                </a:solidFill>
                <a:uFillTx/>
              </a:defRPr>
            </a:pPr>
            <a:endParaRPr lang="en-GB" sz="1600" b="1" dirty="0">
              <a:solidFill>
                <a:srgbClr val="00B050"/>
              </a:solidFill>
              <a:latin typeface="Poppins "/>
              <a:ea typeface="Calibri" pitchFamily="34"/>
              <a:cs typeface="Calibri" pitchFamily="34"/>
            </a:endParaRPr>
          </a:p>
          <a:p>
            <a:pPr marL="0" marR="0" lvl="0" indent="90168" algn="just" defTabSz="914400" rtl="0" fontAlgn="auto" hangingPunct="1">
              <a:lnSpc>
                <a:spcPct val="115000"/>
              </a:lnSpc>
              <a:spcBef>
                <a:spcPts val="0"/>
              </a:spcBef>
              <a:spcAft>
                <a:spcPts val="300"/>
              </a:spcAft>
              <a:buNone/>
              <a:tabLst/>
              <a:defRPr sz="1800" b="0" i="0" u="none" strike="noStrike" kern="0" cap="none" spc="0" baseline="0">
                <a:solidFill>
                  <a:srgbClr val="000000"/>
                </a:solidFill>
                <a:uFillTx/>
              </a:defRPr>
            </a:pPr>
            <a:r>
              <a:rPr lang="en-GB" sz="1600" b="1" i="0" u="none" strike="noStrike" kern="1200" cap="none" spc="0" baseline="0" dirty="0">
                <a:solidFill>
                  <a:srgbClr val="00B050"/>
                </a:solidFill>
                <a:uFillTx/>
                <a:latin typeface="Poppins "/>
                <a:ea typeface="Calibri" pitchFamily="34"/>
                <a:cs typeface="Calibri" pitchFamily="34"/>
              </a:rPr>
              <a:t>Regional work in the Southern Border Counties </a:t>
            </a:r>
            <a:endParaRPr lang="en-IE" sz="1600" b="0" i="0" u="none" strike="noStrike" kern="1200" cap="none" spc="0" baseline="0" dirty="0">
              <a:solidFill>
                <a:srgbClr val="00B050"/>
              </a:solidFill>
              <a:uFillTx/>
              <a:latin typeface="Poppins "/>
              <a:ea typeface="Calibri" pitchFamily="34"/>
              <a:cs typeface="Times New Roman" pitchFamily="18"/>
            </a:endParaRPr>
          </a:p>
          <a:p>
            <a:pPr marL="90168" marR="0" lvl="0" indent="0" algn="just" defTabSz="914400" rtl="0" fontAlgn="auto" hangingPunct="1">
              <a:lnSpc>
                <a:spcPct val="115000"/>
              </a:lnSpc>
              <a:spcBef>
                <a:spcPts val="0"/>
              </a:spcBef>
              <a:spcAft>
                <a:spcPts val="300"/>
              </a:spcAft>
              <a:buNone/>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Poppins "/>
                <a:ea typeface="Calibri" pitchFamily="34"/>
                <a:cs typeface="Calibri" pitchFamily="34"/>
              </a:rPr>
              <a:t>AFI has offices in Cavan, Donegal and Sligo and provides a range of front-line services to all individuals, families and communities affected by alcohol and other drug use in the southern border counties of Donegal, Sligo, Leitrim, Monaghan and Cavan, including </a:t>
            </a:r>
          </a:p>
          <a:p>
            <a:pPr marL="285750" marR="0" lvl="0" indent="-285750" algn="just" defTabSz="914400" rtl="0" fontAlgn="auto" hangingPunct="1">
              <a:lnSpc>
                <a:spcPct val="115000"/>
              </a:lnSpc>
              <a:spcBef>
                <a:spcPts val="0"/>
              </a:spcBef>
              <a:spcAft>
                <a:spcPts val="300"/>
              </a:spcAft>
              <a:buSzPct val="100000"/>
              <a:buFont typeface="Arial" panose="020B0604020202020204" pitchFamily="34" charset="0"/>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Poppins "/>
                <a:ea typeface="Calibri" pitchFamily="34"/>
                <a:cs typeface="Calibri" pitchFamily="34"/>
              </a:rPr>
              <a:t>Specialised Family Support</a:t>
            </a:r>
            <a:r>
              <a:rPr lang="en-IE" sz="1600" b="0" i="0" u="none" strike="noStrike" kern="1200" cap="none" spc="0" baseline="0" dirty="0">
                <a:solidFill>
                  <a:srgbClr val="000000"/>
                </a:solidFill>
                <a:uFillTx/>
                <a:latin typeface="Poppins "/>
                <a:ea typeface="Calibri" pitchFamily="34"/>
                <a:cs typeface="Times New Roman" pitchFamily="18"/>
              </a:rPr>
              <a:t> for families impacted by alcohol and other drug misuse </a:t>
            </a:r>
          </a:p>
          <a:p>
            <a:pPr marL="285750" marR="0" lvl="0" indent="-285750" algn="just" defTabSz="914400" rtl="0" fontAlgn="auto" hangingPunct="1">
              <a:lnSpc>
                <a:spcPct val="115000"/>
              </a:lnSpc>
              <a:spcBef>
                <a:spcPts val="0"/>
              </a:spcBef>
              <a:spcAft>
                <a:spcPts val="300"/>
              </a:spcAft>
              <a:buSzPct val="100000"/>
              <a:buFont typeface="Arial" panose="020B0604020202020204" pitchFamily="34" charset="0"/>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Poppins "/>
                <a:ea typeface="Calibri" pitchFamily="34"/>
                <a:cs typeface="Calibri" pitchFamily="34"/>
              </a:rPr>
              <a:t>Monaghan and Cavan Youth Substance Support (MACYSS)</a:t>
            </a:r>
            <a:endParaRPr lang="en-IE" sz="1600" b="0" i="0" u="none" strike="noStrike" kern="1200" cap="none" spc="0" baseline="0" dirty="0">
              <a:solidFill>
                <a:srgbClr val="000000"/>
              </a:solidFill>
              <a:uFillTx/>
              <a:latin typeface="Poppins "/>
              <a:ea typeface="Calibri" pitchFamily="34"/>
              <a:cs typeface="Times New Roman" pitchFamily="18"/>
            </a:endParaRPr>
          </a:p>
          <a:p>
            <a:pPr marL="285750" marR="0" lvl="0" indent="-285750" algn="l" defTabSz="914400" rtl="0" fontAlgn="auto" hangingPunct="1">
              <a:lnSpc>
                <a:spcPct val="115000"/>
              </a:lnSpc>
              <a:spcBef>
                <a:spcPts val="0"/>
              </a:spcBef>
              <a:spcAft>
                <a:spcPts val="0"/>
              </a:spcAft>
              <a:buSzPct val="100000"/>
              <a:buFont typeface="Arial" panose="020B0604020202020204" pitchFamily="34" charset="0"/>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Poppins "/>
                <a:ea typeface="Calibri" pitchFamily="34"/>
                <a:cs typeface="Calibri" pitchFamily="34"/>
              </a:rPr>
              <a:t>Alcohol Related Brain Injury Rehabilitation and Recovery support service</a:t>
            </a:r>
            <a:endParaRPr lang="en-IE" sz="1600" b="0" i="0" u="none" strike="noStrike" kern="1200" cap="none" spc="0" baseline="0" dirty="0">
              <a:solidFill>
                <a:srgbClr val="000000"/>
              </a:solidFill>
              <a:uFillTx/>
              <a:latin typeface="Poppins "/>
              <a:ea typeface="Calibri" pitchFamily="34"/>
              <a:cs typeface="Times New Roman" pitchFamily="18"/>
            </a:endParaRPr>
          </a:p>
          <a:p>
            <a:pPr marL="285750" marR="0" lvl="0" indent="-285750" algn="l" defTabSz="914400" rtl="0" fontAlgn="auto" hangingPunct="1">
              <a:lnSpc>
                <a:spcPct val="115000"/>
              </a:lnSpc>
              <a:spcBef>
                <a:spcPts val="0"/>
              </a:spcBef>
              <a:spcAft>
                <a:spcPts val="800"/>
              </a:spcAft>
              <a:buSzPct val="100000"/>
              <a:buFont typeface="Arial" panose="020B0604020202020204" pitchFamily="34" charset="0"/>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Poppins "/>
                <a:ea typeface="Calibri" pitchFamily="34"/>
                <a:cs typeface="Calibri" pitchFamily="34"/>
              </a:rPr>
              <a:t>Training</a:t>
            </a:r>
          </a:p>
          <a:p>
            <a:pPr marL="90168" marR="0" lvl="0" indent="0" algn="just" defTabSz="914400" rtl="0" fontAlgn="auto" hangingPunct="1">
              <a:lnSpc>
                <a:spcPct val="103000"/>
              </a:lnSpc>
              <a:spcBef>
                <a:spcPts val="0"/>
              </a:spcBef>
              <a:spcAft>
                <a:spcPts val="300"/>
              </a:spcAft>
              <a:buNone/>
              <a:tabLst/>
              <a:defRPr sz="1800" b="0" i="0" u="none" strike="noStrike" kern="0" cap="none" spc="0" baseline="0">
                <a:solidFill>
                  <a:srgbClr val="000000"/>
                </a:solidFill>
                <a:uFillTx/>
              </a:defRPr>
            </a:pPr>
            <a:endParaRPr lang="en-IE" sz="1600" b="0" i="0" u="none" strike="noStrike" kern="1200" cap="none" spc="0" baseline="0" dirty="0">
              <a:solidFill>
                <a:srgbClr val="000000"/>
              </a:solidFill>
              <a:uFillTx/>
              <a:latin typeface="Poppins "/>
              <a:ea typeface="Calibri" pitchFamily="34"/>
              <a:cs typeface="Times New Roman" pitchFamily="18"/>
            </a:endParaRPr>
          </a:p>
          <a:p>
            <a:pPr marL="90168" marR="0" lvl="0" indent="0" algn="just" defTabSz="914400" rtl="0" fontAlgn="auto" hangingPunct="1">
              <a:lnSpc>
                <a:spcPct val="103000"/>
              </a:lnSpc>
              <a:spcBef>
                <a:spcPts val="0"/>
              </a:spcBef>
              <a:spcAft>
                <a:spcPts val="300"/>
              </a:spcAft>
              <a:buNone/>
              <a:tabLst/>
              <a:defRPr sz="1800" b="0" i="0" u="none" strike="noStrike" kern="0" cap="none" spc="0" baseline="0">
                <a:solidFill>
                  <a:srgbClr val="000000"/>
                </a:solidFill>
                <a:uFillTx/>
              </a:defRPr>
            </a:pPr>
            <a:r>
              <a:rPr lang="en-IE" sz="1600" b="1" dirty="0">
                <a:solidFill>
                  <a:srgbClr val="00B050"/>
                </a:solidFill>
                <a:latin typeface="Poppins "/>
                <a:ea typeface="Calibri" pitchFamily="34"/>
                <a:cs typeface="Times New Roman" pitchFamily="18"/>
              </a:rPr>
              <a:t>Global solidarity </a:t>
            </a:r>
          </a:p>
          <a:p>
            <a:pPr marL="375918" marR="0" lvl="0" indent="-285750" algn="just" defTabSz="914400" rtl="0" fontAlgn="auto" hangingPunct="1">
              <a:lnSpc>
                <a:spcPct val="103000"/>
              </a:lnSpc>
              <a:spcBef>
                <a:spcPts val="0"/>
              </a:spcBef>
              <a:spcAft>
                <a:spcPts val="300"/>
              </a:spcAft>
              <a:buFont typeface="Arial" panose="020B0604020202020204" pitchFamily="34" charset="0"/>
              <a:buChar char="•"/>
              <a:tabLst/>
              <a:defRPr sz="1800" b="0" i="0" u="none" strike="noStrike" kern="0" cap="none" spc="0" baseline="0">
                <a:solidFill>
                  <a:srgbClr val="000000"/>
                </a:solidFill>
                <a:uFillTx/>
              </a:defRPr>
            </a:pPr>
            <a:r>
              <a:rPr lang="en-IE" sz="1600" b="0" i="0" u="none" strike="noStrike" kern="1200" cap="none" spc="0" baseline="0" dirty="0">
                <a:solidFill>
                  <a:srgbClr val="000000"/>
                </a:solidFill>
                <a:uFillTx/>
                <a:latin typeface="Poppins "/>
                <a:ea typeface="Calibri" pitchFamily="34"/>
                <a:cs typeface="Times New Roman" pitchFamily="18"/>
              </a:rPr>
              <a:t>World Assembly on Community Action on Alcohol – founder members in 2022</a:t>
            </a:r>
          </a:p>
          <a:p>
            <a:pPr marL="375918" marR="0" lvl="0" indent="-285750" algn="just" defTabSz="914400" rtl="0" fontAlgn="auto" hangingPunct="1">
              <a:lnSpc>
                <a:spcPct val="103000"/>
              </a:lnSpc>
              <a:spcBef>
                <a:spcPts val="0"/>
              </a:spcBef>
              <a:spcAft>
                <a:spcPts val="300"/>
              </a:spcAft>
              <a:buFont typeface="Arial" panose="020B0604020202020204" pitchFamily="34" charset="0"/>
              <a:buChar char="•"/>
              <a:tabLst/>
              <a:defRPr sz="1800" b="0" i="0" u="none" strike="noStrike" kern="0" cap="none" spc="0" baseline="0">
                <a:solidFill>
                  <a:srgbClr val="000000"/>
                </a:solidFill>
                <a:uFillTx/>
              </a:defRPr>
            </a:pPr>
            <a:r>
              <a:rPr lang="en-IE" sz="1600" dirty="0">
                <a:solidFill>
                  <a:srgbClr val="000000"/>
                </a:solidFill>
                <a:latin typeface="Poppins "/>
                <a:ea typeface="Calibri" pitchFamily="34"/>
                <a:cs typeface="Times New Roman" pitchFamily="18"/>
              </a:rPr>
              <a:t>Eurocare European Alcohol Alliance </a:t>
            </a:r>
          </a:p>
          <a:p>
            <a:pPr marL="375918" marR="0" lvl="0" indent="-285750" algn="just" defTabSz="914400" rtl="0" fontAlgn="auto" hangingPunct="1">
              <a:lnSpc>
                <a:spcPct val="103000"/>
              </a:lnSpc>
              <a:spcBef>
                <a:spcPts val="0"/>
              </a:spcBef>
              <a:spcAft>
                <a:spcPts val="300"/>
              </a:spcAft>
              <a:buFont typeface="Arial" panose="020B0604020202020204" pitchFamily="34" charset="0"/>
              <a:buChar char="•"/>
              <a:tabLst/>
              <a:defRPr sz="1800" b="0" i="0" u="none" strike="noStrike" kern="0" cap="none" spc="0" baseline="0">
                <a:solidFill>
                  <a:srgbClr val="000000"/>
                </a:solidFill>
                <a:uFillTx/>
              </a:defRPr>
            </a:pPr>
            <a:r>
              <a:rPr lang="en-IE" sz="1600" dirty="0">
                <a:solidFill>
                  <a:srgbClr val="000000"/>
                </a:solidFill>
                <a:latin typeface="Poppins "/>
                <a:ea typeface="Calibri" pitchFamily="34"/>
                <a:cs typeface="Times New Roman" pitchFamily="18"/>
              </a:rPr>
              <a:t>Involvement in a number of WHO and GAPA </a:t>
            </a:r>
            <a:r>
              <a:rPr lang="en-IE" sz="1600" dirty="0" err="1">
                <a:solidFill>
                  <a:srgbClr val="000000"/>
                </a:solidFill>
                <a:latin typeface="Poppins "/>
                <a:ea typeface="Calibri" pitchFamily="34"/>
                <a:cs typeface="Times New Roman" pitchFamily="18"/>
              </a:rPr>
              <a:t>initiaitves</a:t>
            </a:r>
            <a:r>
              <a:rPr lang="en-IE" sz="1600" dirty="0">
                <a:solidFill>
                  <a:srgbClr val="000000"/>
                </a:solidFill>
                <a:latin typeface="Poppins "/>
                <a:ea typeface="Calibri" pitchFamily="34"/>
                <a:cs typeface="Times New Roman" pitchFamily="18"/>
              </a:rPr>
              <a:t> </a:t>
            </a:r>
          </a:p>
          <a:p>
            <a:pPr marL="90168" marR="0" lvl="0" indent="0" algn="just" defTabSz="914400" rtl="0" fontAlgn="auto" hangingPunct="1">
              <a:lnSpc>
                <a:spcPct val="103000"/>
              </a:lnSpc>
              <a:spcBef>
                <a:spcPts val="0"/>
              </a:spcBef>
              <a:spcAft>
                <a:spcPts val="300"/>
              </a:spcAft>
              <a:buNone/>
              <a:tabLst/>
              <a:defRPr sz="1800" b="0" i="0" u="none" strike="noStrike" kern="0" cap="none" spc="0" baseline="0">
                <a:solidFill>
                  <a:srgbClr val="000000"/>
                </a:solidFill>
                <a:uFillTx/>
              </a:defRPr>
            </a:pPr>
            <a:endParaRPr lang="en-IE" sz="1400" b="0" i="0" u="none" strike="noStrike" kern="1200" cap="none" spc="0" baseline="0" dirty="0">
              <a:solidFill>
                <a:srgbClr val="000000"/>
              </a:solidFill>
              <a:uFillTx/>
              <a:latin typeface="Poppins "/>
              <a:ea typeface="Calibri" pitchFamily="34"/>
              <a:cs typeface="Times New Roman" pitchFamily="18"/>
            </a:endParaRPr>
          </a:p>
          <a:p>
            <a:pPr marL="90168" marR="0" lvl="0" indent="0" algn="just" defTabSz="914400" rtl="0" fontAlgn="auto" hangingPunct="1">
              <a:lnSpc>
                <a:spcPct val="103000"/>
              </a:lnSpc>
              <a:spcBef>
                <a:spcPts val="0"/>
              </a:spcBef>
              <a:spcAft>
                <a:spcPts val="300"/>
              </a:spcAft>
              <a:buNone/>
              <a:tabLs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Poppins "/>
                <a:ea typeface="Calibri" pitchFamily="34"/>
                <a:cs typeface="Calibri" pitchFamily="34"/>
              </a:rPr>
              <a:t> </a:t>
            </a:r>
            <a:endParaRPr lang="en-IE" sz="1400" b="0" i="0" u="none" strike="noStrike" kern="1200" cap="none" spc="0" baseline="0" dirty="0">
              <a:solidFill>
                <a:srgbClr val="000000"/>
              </a:solidFill>
              <a:uFillTx/>
              <a:latin typeface="Poppins "/>
              <a:ea typeface="Calibri" pitchFamily="34"/>
              <a:cs typeface="Times New Roman" pitchFamily="18"/>
            </a:endParaRPr>
          </a:p>
          <a:p>
            <a:pPr marL="90168" marR="0" lvl="0" indent="0" algn="just" defTabSz="914400" rtl="0" fontAlgn="auto" hangingPunct="1">
              <a:lnSpc>
                <a:spcPct val="115000"/>
              </a:lnSpc>
              <a:spcBef>
                <a:spcPts val="0"/>
              </a:spcBef>
              <a:spcAft>
                <a:spcPts val="300"/>
              </a:spcAft>
              <a:buNone/>
              <a:tabLs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Calibri" pitchFamily="34"/>
                <a:ea typeface="Calibri" pitchFamily="34"/>
                <a:cs typeface="Calibri" pitchFamily="34"/>
              </a:rPr>
              <a:t> </a:t>
            </a:r>
            <a:endParaRPr lang="en-IE" sz="1400" b="0" i="0" u="none" strike="noStrike" kern="1200" cap="none" spc="0" baseline="0" dirty="0">
              <a:solidFill>
                <a:srgbClr val="000000"/>
              </a:solidFill>
              <a:uFillTx/>
              <a:latin typeface="Calibri" pitchFamily="34"/>
              <a:ea typeface="Calibri" pitchFamily="34"/>
              <a:cs typeface="Times New Roman" pitchFamily="18"/>
            </a:endParaRPr>
          </a:p>
        </p:txBody>
      </p:sp>
    </p:spTree>
    <p:extLst>
      <p:ext uri="{BB962C8B-B14F-4D97-AF65-F5344CB8AC3E}">
        <p14:creationId xmlns:p14="http://schemas.microsoft.com/office/powerpoint/2010/main" val="1931084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 blue sign with green letters and a circle&#10;&#10;Description automatically generated">
            <a:extLst>
              <a:ext uri="{FF2B5EF4-FFF2-40B4-BE49-F238E27FC236}">
                <a16:creationId xmlns:a16="http://schemas.microsoft.com/office/drawing/2014/main" id="{18D5D77F-26FD-A94C-6712-21DA73E5EDDF}"/>
              </a:ext>
            </a:extLst>
          </p:cNvPr>
          <p:cNvPicPr>
            <a:picLocks noChangeAspect="1"/>
          </p:cNvPicPr>
          <p:nvPr/>
        </p:nvPicPr>
        <p:blipFill>
          <a:blip r:embed="rId2"/>
          <a:srcRect/>
          <a:stretch>
            <a:fillRect/>
          </a:stretch>
        </p:blipFill>
        <p:spPr>
          <a:xfrm>
            <a:off x="1781178" y="-52065"/>
            <a:ext cx="9105896" cy="1075691"/>
          </a:xfrm>
          <a:prstGeom prst="rect">
            <a:avLst/>
          </a:prstGeom>
          <a:noFill/>
          <a:ln cap="flat">
            <a:noFill/>
          </a:ln>
        </p:spPr>
      </p:pic>
      <p:sp>
        <p:nvSpPr>
          <p:cNvPr id="3" name="Rectangle 9">
            <a:extLst>
              <a:ext uri="{FF2B5EF4-FFF2-40B4-BE49-F238E27FC236}">
                <a16:creationId xmlns:a16="http://schemas.microsoft.com/office/drawing/2014/main" id="{19907FDD-1392-AD7D-CDC0-BD09B80FAF59}"/>
              </a:ext>
            </a:extLst>
          </p:cNvPr>
          <p:cNvSpPr/>
          <p:nvPr/>
        </p:nvSpPr>
        <p:spPr>
          <a:xfrm>
            <a:off x="0" y="0"/>
            <a:ext cx="12191996" cy="457200"/>
          </a:xfrm>
          <a:prstGeom prst="rect">
            <a:avLst/>
          </a:prstGeom>
          <a:noFill/>
          <a:ln cap="flat">
            <a:noFill/>
            <a:prstDash val="solid"/>
          </a:ln>
        </p:spPr>
        <p:txBody>
          <a:bodyPr vert="horz" wrap="none" lIns="91440" tIns="63477" rIns="91440" bIns="63477"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800" b="0" i="0" u="none" strike="noStrike" kern="1200" cap="none" spc="0" baseline="0">
              <a:solidFill>
                <a:srgbClr val="000000"/>
              </a:solidFill>
              <a:uFillTx/>
              <a:latin typeface="Calibri"/>
            </a:endParaRPr>
          </a:p>
        </p:txBody>
      </p:sp>
      <p:pic>
        <p:nvPicPr>
          <p:cNvPr id="4" name="Picture 1" descr="S acronym in SAFER">
            <a:extLst>
              <a:ext uri="{FF2B5EF4-FFF2-40B4-BE49-F238E27FC236}">
                <a16:creationId xmlns:a16="http://schemas.microsoft.com/office/drawing/2014/main" id="{F15B3D61-A3A7-AED9-471C-DAD84C62E3A9}"/>
              </a:ext>
            </a:extLst>
          </p:cNvPr>
          <p:cNvPicPr>
            <a:picLocks noChangeAspect="1"/>
          </p:cNvPicPr>
          <p:nvPr/>
        </p:nvPicPr>
        <p:blipFill>
          <a:blip r:embed="rId3"/>
          <a:srcRect/>
          <a:stretch>
            <a:fillRect/>
          </a:stretch>
        </p:blipFill>
        <p:spPr>
          <a:xfrm>
            <a:off x="104771" y="952375"/>
            <a:ext cx="1235070" cy="1235070"/>
          </a:xfrm>
          <a:prstGeom prst="rect">
            <a:avLst/>
          </a:prstGeom>
          <a:noFill/>
          <a:ln cap="flat">
            <a:noFill/>
          </a:ln>
        </p:spPr>
      </p:pic>
      <p:sp>
        <p:nvSpPr>
          <p:cNvPr id="5" name="Rectangle 10">
            <a:extLst>
              <a:ext uri="{FF2B5EF4-FFF2-40B4-BE49-F238E27FC236}">
                <a16:creationId xmlns:a16="http://schemas.microsoft.com/office/drawing/2014/main" id="{2AD68232-6920-C6D8-3B91-BE5DCDF9F433}"/>
              </a:ext>
            </a:extLst>
          </p:cNvPr>
          <p:cNvSpPr/>
          <p:nvPr/>
        </p:nvSpPr>
        <p:spPr>
          <a:xfrm>
            <a:off x="1339852" y="1203789"/>
            <a:ext cx="10652129" cy="954103"/>
          </a:xfrm>
          <a:prstGeom prst="rect">
            <a:avLst/>
          </a:prstGeom>
          <a:noFill/>
          <a:ln cap="flat">
            <a:noFill/>
            <a:prstDash val="solid"/>
          </a:ln>
        </p:spPr>
        <p:txBody>
          <a:bodyPr vert="horz" wrap="square" lIns="91440" tIns="45720" rIns="91440" bIns="45720" anchor="ctr"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IE" sz="1400" b="1" i="0" u="none" strike="noStrike" kern="1200" cap="none" spc="0" baseline="0">
                <a:solidFill>
                  <a:srgbClr val="3C4245"/>
                </a:solidFill>
                <a:uFillTx/>
                <a:latin typeface="Poppins "/>
                <a:ea typeface="Times New Roman" pitchFamily="18"/>
                <a:cs typeface="Arial" pitchFamily="34"/>
              </a:rPr>
              <a:t>Strengthen restrictions on alcohol availability</a:t>
            </a:r>
            <a:endParaRPr lang="en-IE" sz="1400" b="1" i="0" u="none" strike="noStrike" kern="1200" cap="none" spc="0" baseline="0">
              <a:solidFill>
                <a:srgbClr val="000000"/>
              </a:solidFill>
              <a:uFillTx/>
              <a:latin typeface="Poppins "/>
              <a:ea typeface="Times New Roman" pitchFamily="18"/>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IE" sz="1400" b="0" i="0" u="none" strike="noStrike" kern="1200" cap="none" spc="0" baseline="0">
                <a:solidFill>
                  <a:srgbClr val="3C4245"/>
                </a:solidFill>
                <a:uFillTx/>
                <a:latin typeface="Poppins "/>
                <a:ea typeface="Times New Roman" pitchFamily="18"/>
                <a:cs typeface="Arial" pitchFamily="34"/>
              </a:rPr>
              <a:t>enforcing restrictions on commercial or public availability of alcohol through laws, policies, and programmes are important ways to reduce harmful use of alcohol. Such strategies provide essential measures to prevent easy access to alcohol by young people and other vulnerable and high-risk groups.</a:t>
            </a:r>
            <a:endParaRPr lang="en-IE" sz="1400" b="0" i="0" u="none" strike="noStrike" kern="1200" cap="none" spc="0" baseline="0">
              <a:solidFill>
                <a:srgbClr val="000000"/>
              </a:solidFill>
              <a:uFillTx/>
              <a:latin typeface="Poppins "/>
            </a:endParaRPr>
          </a:p>
        </p:txBody>
      </p:sp>
      <p:pic>
        <p:nvPicPr>
          <p:cNvPr id="6" name="Picture 8" descr="A acronym in SAFER">
            <a:extLst>
              <a:ext uri="{FF2B5EF4-FFF2-40B4-BE49-F238E27FC236}">
                <a16:creationId xmlns:a16="http://schemas.microsoft.com/office/drawing/2014/main" id="{C34AFEC8-F896-7031-B41F-47BED4E153CA}"/>
              </a:ext>
            </a:extLst>
          </p:cNvPr>
          <p:cNvPicPr>
            <a:picLocks noChangeAspect="1"/>
          </p:cNvPicPr>
          <p:nvPr/>
        </p:nvPicPr>
        <p:blipFill>
          <a:blip r:embed="rId4"/>
          <a:srcRect/>
          <a:stretch>
            <a:fillRect/>
          </a:stretch>
        </p:blipFill>
        <p:spPr>
          <a:xfrm>
            <a:off x="105402" y="2068583"/>
            <a:ext cx="1234440" cy="1234440"/>
          </a:xfrm>
          <a:prstGeom prst="rect">
            <a:avLst/>
          </a:prstGeom>
          <a:noFill/>
          <a:ln cap="flat">
            <a:noFill/>
          </a:ln>
        </p:spPr>
      </p:pic>
      <p:sp>
        <p:nvSpPr>
          <p:cNvPr id="7" name="TextBox 10">
            <a:extLst>
              <a:ext uri="{FF2B5EF4-FFF2-40B4-BE49-F238E27FC236}">
                <a16:creationId xmlns:a16="http://schemas.microsoft.com/office/drawing/2014/main" id="{A41E69DF-C0B2-B39D-CF52-338210945B3D}"/>
              </a:ext>
            </a:extLst>
          </p:cNvPr>
          <p:cNvSpPr txBox="1"/>
          <p:nvPr/>
        </p:nvSpPr>
        <p:spPr>
          <a:xfrm>
            <a:off x="1339852" y="2353693"/>
            <a:ext cx="10310326" cy="100508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ts val="1500"/>
              </a:lnSpc>
              <a:spcBef>
                <a:spcPts val="500"/>
              </a:spcBef>
              <a:spcAft>
                <a:spcPts val="500"/>
              </a:spcAft>
              <a:buNone/>
              <a:tabLst/>
              <a:defRPr sz="1800" b="0" i="0" u="none" strike="noStrike" kern="0" cap="none" spc="0" baseline="0">
                <a:solidFill>
                  <a:srgbClr val="000000"/>
                </a:solidFill>
                <a:uFillTx/>
              </a:defRPr>
            </a:pPr>
            <a:r>
              <a:rPr lang="en-IE" sz="1400" b="1" i="0" u="none" strike="noStrike" kern="1200" cap="none" spc="0" baseline="0">
                <a:solidFill>
                  <a:srgbClr val="3C4245"/>
                </a:solidFill>
                <a:uFillTx/>
                <a:latin typeface="Arial" pitchFamily="34"/>
                <a:ea typeface="Times New Roman" pitchFamily="18"/>
              </a:rPr>
              <a:t>Advance and enforce drink driving counter measures</a:t>
            </a:r>
            <a:endParaRPr lang="en-IE" sz="1400" b="1" i="0" u="none" strike="noStrike" kern="1200" cap="none" spc="0" baseline="0">
              <a:solidFill>
                <a:srgbClr val="000000"/>
              </a:solidFill>
              <a:uFillTx/>
              <a:latin typeface="Times New Roman" pitchFamily="18"/>
              <a:ea typeface="Times New Roman" pitchFamily="18"/>
            </a:endParaRPr>
          </a:p>
          <a:p>
            <a:pPr marL="0" marR="0" lvl="0" indent="0" algn="l" defTabSz="914400" rtl="0" fontAlgn="auto" hangingPunct="1">
              <a:lnSpc>
                <a:spcPct val="103000"/>
              </a:lnSpc>
              <a:spcBef>
                <a:spcPts val="0"/>
              </a:spcBef>
              <a:spcAft>
                <a:spcPts val="800"/>
              </a:spcAft>
              <a:buNone/>
              <a:tabLst/>
              <a:defRPr sz="1800" b="0" i="0" u="none" strike="noStrike" kern="0" cap="none" spc="0" baseline="0">
                <a:solidFill>
                  <a:srgbClr val="000000"/>
                </a:solidFill>
                <a:uFillTx/>
              </a:defRPr>
            </a:pPr>
            <a:r>
              <a:rPr lang="en-IE" sz="1400" b="0" i="0" u="none" strike="noStrike" kern="0" cap="none" spc="0" baseline="0">
                <a:solidFill>
                  <a:srgbClr val="3C4245"/>
                </a:solidFill>
                <a:uFillTx/>
                <a:latin typeface="Arial" pitchFamily="34"/>
                <a:ea typeface="Times New Roman" pitchFamily="18"/>
                <a:cs typeface="Times New Roman" pitchFamily="18"/>
              </a:rPr>
              <a:t>Road users who are impaired by alcohol have a significantly higher risk of being involved in a crash. Enacting and enforcing strong drink-driving laws and low blood alcohol concentration limits via sobriety checkpoints and random breath testing will help to turn the tide.</a:t>
            </a:r>
            <a:endParaRPr lang="en-IE" sz="1400" b="0" i="0" u="none" strike="noStrike" kern="1200" cap="none" spc="0" baseline="0">
              <a:solidFill>
                <a:srgbClr val="000000"/>
              </a:solidFill>
              <a:uFillTx/>
              <a:latin typeface="Calibri" pitchFamily="34"/>
              <a:ea typeface="Calibri" pitchFamily="34"/>
              <a:cs typeface="Times New Roman" pitchFamily="18"/>
            </a:endParaRPr>
          </a:p>
        </p:txBody>
      </p:sp>
      <p:sp>
        <p:nvSpPr>
          <p:cNvPr id="8" name="Rectangle 12">
            <a:extLst>
              <a:ext uri="{FF2B5EF4-FFF2-40B4-BE49-F238E27FC236}">
                <a16:creationId xmlns:a16="http://schemas.microsoft.com/office/drawing/2014/main" id="{D0471ADD-FCFA-4A39-6BE9-05D4A1041D05}"/>
              </a:ext>
            </a:extLst>
          </p:cNvPr>
          <p:cNvSpPr/>
          <p:nvPr/>
        </p:nvSpPr>
        <p:spPr>
          <a:xfrm>
            <a:off x="104771" y="3184151"/>
            <a:ext cx="12191996" cy="457200"/>
          </a:xfrm>
          <a:prstGeom prst="rect">
            <a:avLst/>
          </a:prstGeom>
          <a:noFill/>
          <a:ln cap="flat">
            <a:noFill/>
            <a:prstDash val="solid"/>
          </a:ln>
        </p:spPr>
        <p:txBody>
          <a:bodyPr vert="horz" wrap="none" lIns="91440" tIns="63477" rIns="91440" bIns="63477"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800" b="0" i="0" u="none" strike="noStrike" kern="1200" cap="none" spc="0" baseline="0">
              <a:solidFill>
                <a:srgbClr val="000000"/>
              </a:solidFill>
              <a:uFillTx/>
              <a:latin typeface="Calibri"/>
            </a:endParaRPr>
          </a:p>
        </p:txBody>
      </p:sp>
      <p:pic>
        <p:nvPicPr>
          <p:cNvPr id="9" name="Picture 3" descr="F acronym in SAFER">
            <a:extLst>
              <a:ext uri="{FF2B5EF4-FFF2-40B4-BE49-F238E27FC236}">
                <a16:creationId xmlns:a16="http://schemas.microsoft.com/office/drawing/2014/main" id="{2F954B9C-7701-B8F3-8865-77698CECF3FD}"/>
              </a:ext>
            </a:extLst>
          </p:cNvPr>
          <p:cNvPicPr>
            <a:picLocks noChangeAspect="1"/>
          </p:cNvPicPr>
          <p:nvPr/>
        </p:nvPicPr>
        <p:blipFill>
          <a:blip r:embed="rId5"/>
          <a:srcRect/>
          <a:stretch>
            <a:fillRect/>
          </a:stretch>
        </p:blipFill>
        <p:spPr>
          <a:xfrm>
            <a:off x="104771" y="3215944"/>
            <a:ext cx="1235070" cy="1235070"/>
          </a:xfrm>
          <a:prstGeom prst="rect">
            <a:avLst/>
          </a:prstGeom>
          <a:noFill/>
          <a:ln cap="flat">
            <a:noFill/>
          </a:ln>
        </p:spPr>
      </p:pic>
      <p:sp>
        <p:nvSpPr>
          <p:cNvPr id="10" name="Rectangle 13">
            <a:extLst>
              <a:ext uri="{FF2B5EF4-FFF2-40B4-BE49-F238E27FC236}">
                <a16:creationId xmlns:a16="http://schemas.microsoft.com/office/drawing/2014/main" id="{84404A0B-D6BF-1D86-E5AD-1F6C69520F4F}"/>
              </a:ext>
            </a:extLst>
          </p:cNvPr>
          <p:cNvSpPr/>
          <p:nvPr/>
        </p:nvSpPr>
        <p:spPr>
          <a:xfrm>
            <a:off x="1339852" y="3438765"/>
            <a:ext cx="10080821" cy="738661"/>
          </a:xfrm>
          <a:prstGeom prst="rect">
            <a:avLst/>
          </a:prstGeom>
          <a:noFill/>
          <a:ln cap="flat">
            <a:noFill/>
            <a:prstDash val="solid"/>
          </a:ln>
        </p:spPr>
        <p:txBody>
          <a:bodyPr vert="horz" wrap="square" lIns="91440" tIns="45720" rIns="91440" bIns="45720" anchor="ctr"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IE" sz="1400" b="1" i="0" u="none" strike="noStrike" kern="1200" cap="none" spc="0" baseline="0">
                <a:solidFill>
                  <a:srgbClr val="3C4245"/>
                </a:solidFill>
                <a:uFillTx/>
                <a:latin typeface="Arial" pitchFamily="34"/>
                <a:ea typeface="Times New Roman" pitchFamily="18"/>
                <a:cs typeface="Arial" pitchFamily="34"/>
              </a:rPr>
              <a:t>Facilitate access to screening, brief interventions and treatment</a:t>
            </a:r>
            <a:endParaRPr lang="en-IE" sz="1400" b="1" i="0" u="none" strike="noStrike" kern="1200" cap="none" spc="0" baseline="0">
              <a:solidFill>
                <a:srgbClr val="000000"/>
              </a:solidFill>
              <a:uFillTx/>
              <a:latin typeface="Calibri"/>
              <a:ea typeface="Times New Roman" pitchFamily="18"/>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IE" sz="1400" b="0" i="0" u="none" strike="noStrike" kern="1200" cap="none" spc="0" baseline="0">
                <a:solidFill>
                  <a:srgbClr val="3C4245"/>
                </a:solidFill>
                <a:uFillTx/>
                <a:latin typeface="Arial" pitchFamily="34"/>
                <a:ea typeface="Times New Roman" pitchFamily="18"/>
                <a:cs typeface="Arial" pitchFamily="34"/>
              </a:rPr>
              <a:t>Health professionals have an important role in helping people to reduce or stop their drinking to reduce health risks, and health services have to provide effective interventions for those in need of help and their families.</a:t>
            </a:r>
            <a:endParaRPr lang="en-IE" sz="1400" b="0" i="0" u="none" strike="noStrike" kern="1200" cap="none" spc="0" baseline="0">
              <a:solidFill>
                <a:srgbClr val="000000"/>
              </a:solidFill>
              <a:uFillTx/>
              <a:latin typeface="Arial" pitchFamily="34"/>
            </a:endParaRPr>
          </a:p>
        </p:txBody>
      </p:sp>
      <p:sp>
        <p:nvSpPr>
          <p:cNvPr id="11" name="Rectangle 15">
            <a:extLst>
              <a:ext uri="{FF2B5EF4-FFF2-40B4-BE49-F238E27FC236}">
                <a16:creationId xmlns:a16="http://schemas.microsoft.com/office/drawing/2014/main" id="{CEB37DF3-35CF-35EF-820A-37D3A20FB906}"/>
              </a:ext>
            </a:extLst>
          </p:cNvPr>
          <p:cNvSpPr/>
          <p:nvPr/>
        </p:nvSpPr>
        <p:spPr>
          <a:xfrm>
            <a:off x="0" y="0"/>
            <a:ext cx="12191996" cy="457200"/>
          </a:xfrm>
          <a:prstGeom prst="rect">
            <a:avLst/>
          </a:prstGeom>
          <a:noFill/>
          <a:ln cap="flat">
            <a:noFill/>
            <a:prstDash val="solid"/>
          </a:ln>
        </p:spPr>
        <p:txBody>
          <a:bodyPr vert="horz" wrap="none" lIns="91440" tIns="63477" rIns="91440" bIns="63477"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800" b="0" i="0" u="none" strike="noStrike" kern="1200" cap="none" spc="0" baseline="0">
              <a:solidFill>
                <a:srgbClr val="000000"/>
              </a:solidFill>
              <a:uFillTx/>
              <a:latin typeface="Calibri"/>
            </a:endParaRPr>
          </a:p>
        </p:txBody>
      </p:sp>
      <p:pic>
        <p:nvPicPr>
          <p:cNvPr id="12" name="Picture 4" descr="E acronym in SAFER">
            <a:extLst>
              <a:ext uri="{FF2B5EF4-FFF2-40B4-BE49-F238E27FC236}">
                <a16:creationId xmlns:a16="http://schemas.microsoft.com/office/drawing/2014/main" id="{118A4901-6102-F753-B083-0CFA7E168251}"/>
              </a:ext>
            </a:extLst>
          </p:cNvPr>
          <p:cNvPicPr>
            <a:picLocks noChangeAspect="1"/>
          </p:cNvPicPr>
          <p:nvPr/>
        </p:nvPicPr>
        <p:blipFill>
          <a:blip r:embed="rId6"/>
          <a:srcRect/>
          <a:stretch>
            <a:fillRect/>
          </a:stretch>
        </p:blipFill>
        <p:spPr>
          <a:xfrm>
            <a:off x="104771" y="4218886"/>
            <a:ext cx="1235070" cy="1431922"/>
          </a:xfrm>
          <a:prstGeom prst="rect">
            <a:avLst/>
          </a:prstGeom>
          <a:noFill/>
          <a:ln cap="flat">
            <a:noFill/>
          </a:ln>
        </p:spPr>
      </p:pic>
      <p:sp>
        <p:nvSpPr>
          <p:cNvPr id="13" name="TextBox 16">
            <a:extLst>
              <a:ext uri="{FF2B5EF4-FFF2-40B4-BE49-F238E27FC236}">
                <a16:creationId xmlns:a16="http://schemas.microsoft.com/office/drawing/2014/main" id="{E313A55C-D60D-6B94-9150-88B941373971}"/>
              </a:ext>
            </a:extLst>
          </p:cNvPr>
          <p:cNvSpPr txBox="1"/>
          <p:nvPr/>
        </p:nvSpPr>
        <p:spPr>
          <a:xfrm>
            <a:off x="1339852" y="2142018"/>
            <a:ext cx="10461622" cy="324928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ts val="1500"/>
              </a:lnSpc>
              <a:spcBef>
                <a:spcPts val="500"/>
              </a:spcBef>
              <a:spcAft>
                <a:spcPts val="500"/>
              </a:spcAft>
              <a:buNone/>
              <a:tabLst/>
              <a:defRPr sz="1800" b="0" i="0" u="none" strike="noStrike" kern="0" cap="none" spc="0" baseline="0">
                <a:solidFill>
                  <a:srgbClr val="000000"/>
                </a:solidFill>
                <a:uFillTx/>
              </a:defRPr>
            </a:pPr>
            <a:endParaRPr lang="en-IE" sz="1800" b="1" i="0" u="none" strike="noStrike" kern="1200" cap="none" spc="0" baseline="0">
              <a:solidFill>
                <a:srgbClr val="3C4245"/>
              </a:solidFill>
              <a:uFillTx/>
              <a:latin typeface="Arial" pitchFamily="34"/>
              <a:ea typeface="Times New Roman" pitchFamily="18"/>
            </a:endParaRPr>
          </a:p>
          <a:p>
            <a:pPr marL="0" marR="0" lvl="0" indent="0" algn="l" defTabSz="914400" rtl="0" fontAlgn="auto" hangingPunct="1">
              <a:lnSpc>
                <a:spcPts val="1500"/>
              </a:lnSpc>
              <a:spcBef>
                <a:spcPts val="500"/>
              </a:spcBef>
              <a:spcAft>
                <a:spcPts val="500"/>
              </a:spcAft>
              <a:buNone/>
              <a:tabLst/>
              <a:defRPr sz="1800" b="0" i="0" u="none" strike="noStrike" kern="0" cap="none" spc="0" baseline="0">
                <a:solidFill>
                  <a:srgbClr val="000000"/>
                </a:solidFill>
                <a:uFillTx/>
              </a:defRPr>
            </a:pPr>
            <a:endParaRPr lang="en-IE" sz="1800" b="1" i="0" u="none" strike="noStrike" kern="1200" cap="none" spc="0" baseline="0">
              <a:solidFill>
                <a:srgbClr val="3C4245"/>
              </a:solidFill>
              <a:uFillTx/>
              <a:latin typeface="Arial" pitchFamily="34"/>
              <a:ea typeface="Times New Roman" pitchFamily="18"/>
            </a:endParaRPr>
          </a:p>
          <a:p>
            <a:pPr marL="0" marR="0" lvl="0" indent="0" algn="l" defTabSz="914400" rtl="0" fontAlgn="auto" hangingPunct="1">
              <a:lnSpc>
                <a:spcPts val="1500"/>
              </a:lnSpc>
              <a:spcBef>
                <a:spcPts val="500"/>
              </a:spcBef>
              <a:spcAft>
                <a:spcPts val="500"/>
              </a:spcAft>
              <a:buNone/>
              <a:tabLst/>
              <a:defRPr sz="1800" b="0" i="0" u="none" strike="noStrike" kern="0" cap="none" spc="0" baseline="0">
                <a:solidFill>
                  <a:srgbClr val="000000"/>
                </a:solidFill>
                <a:uFillTx/>
              </a:defRPr>
            </a:pPr>
            <a:endParaRPr lang="en-IE" sz="1800" b="1" i="0" u="none" strike="noStrike" kern="1200" cap="none" spc="0" baseline="0">
              <a:solidFill>
                <a:srgbClr val="3C4245"/>
              </a:solidFill>
              <a:uFillTx/>
              <a:latin typeface="Arial" pitchFamily="34"/>
              <a:ea typeface="Times New Roman" pitchFamily="18"/>
            </a:endParaRPr>
          </a:p>
          <a:p>
            <a:pPr marL="0" marR="0" lvl="0" indent="0" algn="l" defTabSz="914400" rtl="0" fontAlgn="auto" hangingPunct="1">
              <a:lnSpc>
                <a:spcPts val="1500"/>
              </a:lnSpc>
              <a:spcBef>
                <a:spcPts val="500"/>
              </a:spcBef>
              <a:spcAft>
                <a:spcPts val="500"/>
              </a:spcAft>
              <a:buNone/>
              <a:tabLst/>
              <a:defRPr sz="1800" b="0" i="0" u="none" strike="noStrike" kern="0" cap="none" spc="0" baseline="0">
                <a:solidFill>
                  <a:srgbClr val="000000"/>
                </a:solidFill>
                <a:uFillTx/>
              </a:defRPr>
            </a:pPr>
            <a:endParaRPr lang="en-IE" sz="1800" b="1" i="0" u="none" strike="noStrike" kern="1200" cap="none" spc="0" baseline="0">
              <a:solidFill>
                <a:srgbClr val="3C4245"/>
              </a:solidFill>
              <a:uFillTx/>
              <a:latin typeface="Arial" pitchFamily="34"/>
              <a:ea typeface="Times New Roman" pitchFamily="18"/>
            </a:endParaRPr>
          </a:p>
          <a:p>
            <a:pPr marL="0" marR="0" lvl="0" indent="0" algn="l" defTabSz="914400" rtl="0" fontAlgn="auto" hangingPunct="1">
              <a:lnSpc>
                <a:spcPts val="1500"/>
              </a:lnSpc>
              <a:spcBef>
                <a:spcPts val="500"/>
              </a:spcBef>
              <a:spcAft>
                <a:spcPts val="500"/>
              </a:spcAft>
              <a:buNone/>
              <a:tabLst/>
              <a:defRPr sz="1800" b="0" i="0" u="none" strike="noStrike" kern="0" cap="none" spc="0" baseline="0">
                <a:solidFill>
                  <a:srgbClr val="000000"/>
                </a:solidFill>
                <a:uFillTx/>
              </a:defRPr>
            </a:pPr>
            <a:endParaRPr lang="en-IE" sz="1800" b="1" i="0" u="none" strike="noStrike" kern="1200" cap="none" spc="0" baseline="0">
              <a:solidFill>
                <a:srgbClr val="3C4245"/>
              </a:solidFill>
              <a:uFillTx/>
              <a:latin typeface="Arial" pitchFamily="34"/>
              <a:ea typeface="Times New Roman" pitchFamily="18"/>
            </a:endParaRPr>
          </a:p>
          <a:p>
            <a:pPr marL="0" marR="0" lvl="0" indent="0" algn="l" defTabSz="914400" rtl="0" fontAlgn="auto" hangingPunct="1">
              <a:lnSpc>
                <a:spcPts val="1500"/>
              </a:lnSpc>
              <a:spcBef>
                <a:spcPts val="500"/>
              </a:spcBef>
              <a:spcAft>
                <a:spcPts val="500"/>
              </a:spcAft>
              <a:buNone/>
              <a:tabLst/>
              <a:defRPr sz="1800" b="0" i="0" u="none" strike="noStrike" kern="0" cap="none" spc="0" baseline="0">
                <a:solidFill>
                  <a:srgbClr val="000000"/>
                </a:solidFill>
                <a:uFillTx/>
              </a:defRPr>
            </a:pPr>
            <a:endParaRPr lang="en-IE" sz="1800" b="1" i="0" u="none" strike="noStrike" kern="1200" cap="none" spc="0" baseline="0">
              <a:solidFill>
                <a:srgbClr val="3C4245"/>
              </a:solidFill>
              <a:uFillTx/>
              <a:latin typeface="Arial" pitchFamily="34"/>
              <a:ea typeface="Times New Roman" pitchFamily="18"/>
            </a:endParaRPr>
          </a:p>
          <a:p>
            <a:pPr marL="0" marR="0" lvl="0" indent="0" algn="l" defTabSz="914400" rtl="0" fontAlgn="auto" hangingPunct="1">
              <a:lnSpc>
                <a:spcPts val="1500"/>
              </a:lnSpc>
              <a:spcBef>
                <a:spcPts val="500"/>
              </a:spcBef>
              <a:spcAft>
                <a:spcPts val="500"/>
              </a:spcAft>
              <a:buNone/>
              <a:tabLst/>
              <a:defRPr sz="1800" b="0" i="0" u="none" strike="noStrike" kern="0" cap="none" spc="0" baseline="0">
                <a:solidFill>
                  <a:srgbClr val="000000"/>
                </a:solidFill>
                <a:uFillTx/>
              </a:defRPr>
            </a:pPr>
            <a:endParaRPr lang="en-IE" sz="1800" b="1" i="0" u="none" strike="noStrike" kern="1200" cap="none" spc="0" baseline="0">
              <a:solidFill>
                <a:srgbClr val="3C4245"/>
              </a:solidFill>
              <a:uFillTx/>
              <a:latin typeface="Arial" pitchFamily="34"/>
              <a:ea typeface="Times New Roman" pitchFamily="18"/>
            </a:endParaRPr>
          </a:p>
          <a:p>
            <a:pPr marL="0" marR="0" lvl="0" indent="0" algn="l" defTabSz="914400" rtl="0" fontAlgn="auto" hangingPunct="1">
              <a:lnSpc>
                <a:spcPts val="1500"/>
              </a:lnSpc>
              <a:spcBef>
                <a:spcPts val="500"/>
              </a:spcBef>
              <a:spcAft>
                <a:spcPts val="500"/>
              </a:spcAft>
              <a:buNone/>
              <a:tabLst/>
              <a:defRPr sz="1800" b="0" i="0" u="none" strike="noStrike" kern="0" cap="none" spc="0" baseline="0">
                <a:solidFill>
                  <a:srgbClr val="000000"/>
                </a:solidFill>
                <a:uFillTx/>
              </a:defRPr>
            </a:pPr>
            <a:r>
              <a:rPr lang="en-IE" sz="1400" b="1" i="0" u="none" strike="noStrike" kern="1200" cap="none" spc="0" baseline="0">
                <a:solidFill>
                  <a:srgbClr val="3C4245"/>
                </a:solidFill>
                <a:uFillTx/>
                <a:latin typeface="Arial" pitchFamily="34"/>
                <a:ea typeface="Times New Roman" pitchFamily="18"/>
              </a:rPr>
              <a:t>Enforce bans or comprehensive restrictions on alcohol advertising, sponsorship, and promotion</a:t>
            </a:r>
            <a:endParaRPr lang="en-IE" sz="1400" b="1" i="0" u="none" strike="noStrike" kern="1200" cap="none" spc="0" baseline="0">
              <a:solidFill>
                <a:srgbClr val="000000"/>
              </a:solidFill>
              <a:uFillTx/>
              <a:latin typeface="Times New Roman" pitchFamily="18"/>
              <a:ea typeface="Times New Roman" pitchFamily="18"/>
            </a:endParaRPr>
          </a:p>
          <a:p>
            <a:pPr marL="0" marR="0" lvl="0" indent="0" algn="l" defTabSz="914400" rtl="0" fontAlgn="auto" hangingPunct="1">
              <a:lnSpc>
                <a:spcPct val="103000"/>
              </a:lnSpc>
              <a:spcBef>
                <a:spcPts val="0"/>
              </a:spcBef>
              <a:spcAft>
                <a:spcPts val="800"/>
              </a:spcAft>
              <a:buNone/>
              <a:tabLst/>
              <a:defRPr sz="1800" b="0" i="0" u="none" strike="noStrike" kern="0" cap="none" spc="0" baseline="0">
                <a:solidFill>
                  <a:srgbClr val="000000"/>
                </a:solidFill>
                <a:uFillTx/>
              </a:defRPr>
            </a:pPr>
            <a:r>
              <a:rPr lang="en-IE" sz="1400" b="0" i="0" u="none" strike="noStrike" kern="0" cap="none" spc="0" baseline="0">
                <a:solidFill>
                  <a:srgbClr val="3C4245"/>
                </a:solidFill>
                <a:uFillTx/>
                <a:latin typeface="Arial" pitchFamily="34"/>
                <a:ea typeface="Times New Roman" pitchFamily="18"/>
                <a:cs typeface="Times New Roman" pitchFamily="18"/>
              </a:rPr>
              <a:t>Bans and comprehensive restrictions on alcohol advertising, sponsorship and promotion are impactful and cost-effective measures. Enacting and enforcing bans or comprehensive restrictions on exposure to them in the digital world will bring public health benefits and help protect children, adolescents and abstainers from the pressure to start consuming alcohol.</a:t>
            </a:r>
            <a:endParaRPr lang="en-IE" sz="1400" b="0" i="0" u="none" strike="noStrike" kern="1200" cap="none" spc="0" baseline="0">
              <a:solidFill>
                <a:srgbClr val="000000"/>
              </a:solidFill>
              <a:uFillTx/>
              <a:latin typeface="Calibri" pitchFamily="34"/>
              <a:ea typeface="Calibri" pitchFamily="34"/>
              <a:cs typeface="Times New Roman" pitchFamily="18"/>
            </a:endParaRPr>
          </a:p>
        </p:txBody>
      </p:sp>
      <p:pic>
        <p:nvPicPr>
          <p:cNvPr id="14" name="Picture 17" descr="R acronym in SAFER">
            <a:extLst>
              <a:ext uri="{FF2B5EF4-FFF2-40B4-BE49-F238E27FC236}">
                <a16:creationId xmlns:a16="http://schemas.microsoft.com/office/drawing/2014/main" id="{DA95BC79-3977-7FCE-A5EB-B860A3AB78DC}"/>
              </a:ext>
            </a:extLst>
          </p:cNvPr>
          <p:cNvPicPr>
            <a:picLocks noChangeAspect="1"/>
          </p:cNvPicPr>
          <p:nvPr/>
        </p:nvPicPr>
        <p:blipFill>
          <a:blip r:embed="rId7"/>
          <a:srcRect/>
          <a:stretch>
            <a:fillRect/>
          </a:stretch>
        </p:blipFill>
        <p:spPr>
          <a:xfrm>
            <a:off x="113339" y="5288395"/>
            <a:ext cx="1234440" cy="1234440"/>
          </a:xfrm>
          <a:prstGeom prst="rect">
            <a:avLst/>
          </a:prstGeom>
          <a:noFill/>
          <a:ln cap="flat">
            <a:noFill/>
          </a:ln>
        </p:spPr>
      </p:pic>
      <p:sp>
        <p:nvSpPr>
          <p:cNvPr id="15" name="TextBox 19">
            <a:extLst>
              <a:ext uri="{FF2B5EF4-FFF2-40B4-BE49-F238E27FC236}">
                <a16:creationId xmlns:a16="http://schemas.microsoft.com/office/drawing/2014/main" id="{F582933F-8F79-6F33-12D1-CE15514880AD}"/>
              </a:ext>
            </a:extLst>
          </p:cNvPr>
          <p:cNvSpPr txBox="1"/>
          <p:nvPr/>
        </p:nvSpPr>
        <p:spPr>
          <a:xfrm>
            <a:off x="1339852" y="2284692"/>
            <a:ext cx="10461622" cy="421108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ts val="1500"/>
              </a:lnSpc>
              <a:spcBef>
                <a:spcPts val="500"/>
              </a:spcBef>
              <a:spcAft>
                <a:spcPts val="500"/>
              </a:spcAft>
              <a:buNone/>
              <a:tabLst/>
              <a:defRPr sz="1800" b="0" i="0" u="none" strike="noStrike" kern="0" cap="none" spc="0" baseline="0">
                <a:solidFill>
                  <a:srgbClr val="000000"/>
                </a:solidFill>
                <a:uFillTx/>
              </a:defRPr>
            </a:pPr>
            <a:endParaRPr lang="en-IE" sz="1800" b="1" i="0" u="none" strike="noStrike" kern="1200" cap="none" spc="0" baseline="0">
              <a:solidFill>
                <a:srgbClr val="3C4245"/>
              </a:solidFill>
              <a:uFillTx/>
              <a:latin typeface="Arial" pitchFamily="34"/>
              <a:ea typeface="Times New Roman" pitchFamily="18"/>
            </a:endParaRPr>
          </a:p>
          <a:p>
            <a:pPr marL="0" marR="0" lvl="0" indent="0" algn="l" defTabSz="914400" rtl="0" fontAlgn="auto" hangingPunct="1">
              <a:lnSpc>
                <a:spcPts val="1500"/>
              </a:lnSpc>
              <a:spcBef>
                <a:spcPts val="500"/>
              </a:spcBef>
              <a:spcAft>
                <a:spcPts val="500"/>
              </a:spcAft>
              <a:buNone/>
              <a:tabLst/>
              <a:defRPr sz="1800" b="0" i="0" u="none" strike="noStrike" kern="0" cap="none" spc="0" baseline="0">
                <a:solidFill>
                  <a:srgbClr val="000000"/>
                </a:solidFill>
                <a:uFillTx/>
              </a:defRPr>
            </a:pPr>
            <a:endParaRPr lang="en-IE" sz="1800" b="1" i="0" u="none" strike="noStrike" kern="1200" cap="none" spc="0" baseline="0">
              <a:solidFill>
                <a:srgbClr val="3C4245"/>
              </a:solidFill>
              <a:uFillTx/>
              <a:latin typeface="Arial" pitchFamily="34"/>
              <a:ea typeface="Times New Roman" pitchFamily="18"/>
            </a:endParaRPr>
          </a:p>
          <a:p>
            <a:pPr marL="0" marR="0" lvl="0" indent="0" algn="l" defTabSz="914400" rtl="0" fontAlgn="auto" hangingPunct="1">
              <a:lnSpc>
                <a:spcPts val="1500"/>
              </a:lnSpc>
              <a:spcBef>
                <a:spcPts val="500"/>
              </a:spcBef>
              <a:spcAft>
                <a:spcPts val="500"/>
              </a:spcAft>
              <a:buNone/>
              <a:tabLst/>
              <a:defRPr sz="1800" b="0" i="0" u="none" strike="noStrike" kern="0" cap="none" spc="0" baseline="0">
                <a:solidFill>
                  <a:srgbClr val="000000"/>
                </a:solidFill>
                <a:uFillTx/>
              </a:defRPr>
            </a:pPr>
            <a:endParaRPr lang="en-IE" sz="1800" b="1" i="0" u="none" strike="noStrike" kern="1200" cap="none" spc="0" baseline="0">
              <a:solidFill>
                <a:srgbClr val="3C4245"/>
              </a:solidFill>
              <a:uFillTx/>
              <a:latin typeface="Arial" pitchFamily="34"/>
              <a:ea typeface="Times New Roman" pitchFamily="18"/>
            </a:endParaRPr>
          </a:p>
          <a:p>
            <a:pPr marL="0" marR="0" lvl="0" indent="0" algn="l" defTabSz="914400" rtl="0" fontAlgn="auto" hangingPunct="1">
              <a:lnSpc>
                <a:spcPts val="1500"/>
              </a:lnSpc>
              <a:spcBef>
                <a:spcPts val="500"/>
              </a:spcBef>
              <a:spcAft>
                <a:spcPts val="500"/>
              </a:spcAft>
              <a:buNone/>
              <a:tabLst/>
              <a:defRPr sz="1800" b="0" i="0" u="none" strike="noStrike" kern="0" cap="none" spc="0" baseline="0">
                <a:solidFill>
                  <a:srgbClr val="000000"/>
                </a:solidFill>
                <a:uFillTx/>
              </a:defRPr>
            </a:pPr>
            <a:endParaRPr lang="en-IE" sz="1800" b="1" i="0" u="none" strike="noStrike" kern="1200" cap="none" spc="0" baseline="0">
              <a:solidFill>
                <a:srgbClr val="3C4245"/>
              </a:solidFill>
              <a:uFillTx/>
              <a:latin typeface="Arial" pitchFamily="34"/>
              <a:ea typeface="Times New Roman" pitchFamily="18"/>
            </a:endParaRPr>
          </a:p>
          <a:p>
            <a:pPr marL="0" marR="0" lvl="0" indent="0" algn="l" defTabSz="914400" rtl="0" fontAlgn="auto" hangingPunct="1">
              <a:lnSpc>
                <a:spcPts val="1500"/>
              </a:lnSpc>
              <a:spcBef>
                <a:spcPts val="500"/>
              </a:spcBef>
              <a:spcAft>
                <a:spcPts val="500"/>
              </a:spcAft>
              <a:buNone/>
              <a:tabLst/>
              <a:defRPr sz="1800" b="0" i="0" u="none" strike="noStrike" kern="0" cap="none" spc="0" baseline="0">
                <a:solidFill>
                  <a:srgbClr val="000000"/>
                </a:solidFill>
                <a:uFillTx/>
              </a:defRPr>
            </a:pPr>
            <a:endParaRPr lang="en-IE" sz="1800" b="1" i="0" u="none" strike="noStrike" kern="1200" cap="none" spc="0" baseline="0">
              <a:solidFill>
                <a:srgbClr val="3C4245"/>
              </a:solidFill>
              <a:uFillTx/>
              <a:latin typeface="Arial" pitchFamily="34"/>
              <a:ea typeface="Times New Roman" pitchFamily="18"/>
            </a:endParaRPr>
          </a:p>
          <a:p>
            <a:pPr marL="0" marR="0" lvl="0" indent="0" algn="l" defTabSz="914400" rtl="0" fontAlgn="auto" hangingPunct="1">
              <a:lnSpc>
                <a:spcPts val="1500"/>
              </a:lnSpc>
              <a:spcBef>
                <a:spcPts val="500"/>
              </a:spcBef>
              <a:spcAft>
                <a:spcPts val="500"/>
              </a:spcAft>
              <a:buNone/>
              <a:tabLst/>
              <a:defRPr sz="1800" b="0" i="0" u="none" strike="noStrike" kern="0" cap="none" spc="0" baseline="0">
                <a:solidFill>
                  <a:srgbClr val="000000"/>
                </a:solidFill>
                <a:uFillTx/>
              </a:defRPr>
            </a:pPr>
            <a:endParaRPr lang="en-IE" sz="1800" b="1" i="0" u="none" strike="noStrike" kern="1200" cap="none" spc="0" baseline="0">
              <a:solidFill>
                <a:srgbClr val="3C4245"/>
              </a:solidFill>
              <a:uFillTx/>
              <a:latin typeface="Arial" pitchFamily="34"/>
              <a:ea typeface="Times New Roman" pitchFamily="18"/>
            </a:endParaRPr>
          </a:p>
          <a:p>
            <a:pPr marL="0" marR="0" lvl="0" indent="0" algn="l" defTabSz="914400" rtl="0" fontAlgn="auto" hangingPunct="1">
              <a:lnSpc>
                <a:spcPts val="1500"/>
              </a:lnSpc>
              <a:spcBef>
                <a:spcPts val="500"/>
              </a:spcBef>
              <a:spcAft>
                <a:spcPts val="500"/>
              </a:spcAft>
              <a:buNone/>
              <a:tabLst/>
              <a:defRPr sz="1800" b="0" i="0" u="none" strike="noStrike" kern="0" cap="none" spc="0" baseline="0">
                <a:solidFill>
                  <a:srgbClr val="000000"/>
                </a:solidFill>
                <a:uFillTx/>
              </a:defRPr>
            </a:pPr>
            <a:endParaRPr lang="en-IE" sz="1800" b="1" i="0" u="none" strike="noStrike" kern="1200" cap="none" spc="0" baseline="0">
              <a:solidFill>
                <a:srgbClr val="3C4245"/>
              </a:solidFill>
              <a:uFillTx/>
              <a:latin typeface="Arial" pitchFamily="34"/>
              <a:ea typeface="Times New Roman" pitchFamily="18"/>
            </a:endParaRPr>
          </a:p>
          <a:p>
            <a:pPr marL="0" marR="0" lvl="0" indent="0" algn="l" defTabSz="914400" rtl="0" fontAlgn="auto" hangingPunct="1">
              <a:lnSpc>
                <a:spcPts val="1500"/>
              </a:lnSpc>
              <a:spcBef>
                <a:spcPts val="500"/>
              </a:spcBef>
              <a:spcAft>
                <a:spcPts val="500"/>
              </a:spcAft>
              <a:buNone/>
              <a:tabLst/>
              <a:defRPr sz="1800" b="0" i="0" u="none" strike="noStrike" kern="0" cap="none" spc="0" baseline="0">
                <a:solidFill>
                  <a:srgbClr val="000000"/>
                </a:solidFill>
                <a:uFillTx/>
              </a:defRPr>
            </a:pPr>
            <a:endParaRPr lang="en-IE" sz="1800" b="1" i="0" u="none" strike="noStrike" kern="1200" cap="none" spc="0" baseline="0">
              <a:solidFill>
                <a:srgbClr val="3C4245"/>
              </a:solidFill>
              <a:uFillTx/>
              <a:latin typeface="Arial" pitchFamily="34"/>
              <a:ea typeface="Times New Roman" pitchFamily="18"/>
            </a:endParaRPr>
          </a:p>
          <a:p>
            <a:pPr marL="0" marR="0" lvl="0" indent="0" algn="l" defTabSz="914400" rtl="0" fontAlgn="auto" hangingPunct="1">
              <a:lnSpc>
                <a:spcPts val="1500"/>
              </a:lnSpc>
              <a:spcBef>
                <a:spcPts val="500"/>
              </a:spcBef>
              <a:spcAft>
                <a:spcPts val="500"/>
              </a:spcAft>
              <a:buNone/>
              <a:tabLst/>
              <a:defRPr sz="1800" b="0" i="0" u="none" strike="noStrike" kern="0" cap="none" spc="0" baseline="0">
                <a:solidFill>
                  <a:srgbClr val="000000"/>
                </a:solidFill>
                <a:uFillTx/>
              </a:defRPr>
            </a:pPr>
            <a:endParaRPr lang="en-IE" sz="1800" b="1" i="0" u="none" strike="noStrike" kern="1200" cap="none" spc="0" baseline="0">
              <a:solidFill>
                <a:srgbClr val="3C4245"/>
              </a:solidFill>
              <a:uFillTx/>
              <a:latin typeface="Arial" pitchFamily="34"/>
              <a:ea typeface="Times New Roman" pitchFamily="18"/>
            </a:endParaRPr>
          </a:p>
          <a:p>
            <a:pPr marL="0" marR="0" lvl="0" indent="0" algn="l" defTabSz="914400" rtl="0" fontAlgn="auto" hangingPunct="1">
              <a:lnSpc>
                <a:spcPts val="1500"/>
              </a:lnSpc>
              <a:spcBef>
                <a:spcPts val="500"/>
              </a:spcBef>
              <a:spcAft>
                <a:spcPts val="500"/>
              </a:spcAft>
              <a:buNone/>
              <a:tabLst/>
              <a:defRPr sz="1800" b="0" i="0" u="none" strike="noStrike" kern="0" cap="none" spc="0" baseline="0">
                <a:solidFill>
                  <a:srgbClr val="000000"/>
                </a:solidFill>
                <a:uFillTx/>
              </a:defRPr>
            </a:pPr>
            <a:endParaRPr lang="en-IE" sz="1800" b="1" i="0" u="none" strike="noStrike" kern="1200" cap="none" spc="0" baseline="0">
              <a:solidFill>
                <a:srgbClr val="3C4245"/>
              </a:solidFill>
              <a:uFillTx/>
              <a:latin typeface="Arial" pitchFamily="34"/>
              <a:ea typeface="Times New Roman" pitchFamily="18"/>
            </a:endParaRPr>
          </a:p>
          <a:p>
            <a:pPr marL="0" marR="0" lvl="0" indent="0" algn="l" defTabSz="914400" rtl="0" fontAlgn="auto" hangingPunct="1">
              <a:lnSpc>
                <a:spcPts val="1500"/>
              </a:lnSpc>
              <a:spcBef>
                <a:spcPts val="500"/>
              </a:spcBef>
              <a:spcAft>
                <a:spcPts val="500"/>
              </a:spcAft>
              <a:buNone/>
              <a:tabLst/>
              <a:defRPr sz="1800" b="0" i="0" u="none" strike="noStrike" kern="0" cap="none" spc="0" baseline="0">
                <a:solidFill>
                  <a:srgbClr val="000000"/>
                </a:solidFill>
                <a:uFillTx/>
              </a:defRPr>
            </a:pPr>
            <a:r>
              <a:rPr lang="en-IE" sz="1400" b="1" i="0" u="none" strike="noStrike" kern="1200" cap="none" spc="0" baseline="0">
                <a:solidFill>
                  <a:srgbClr val="3C4245"/>
                </a:solidFill>
                <a:uFillTx/>
                <a:latin typeface="Poppins "/>
                <a:ea typeface="Times New Roman" pitchFamily="18"/>
              </a:rPr>
              <a:t>Raise prices on alcohol through excise taxes and pricing policies</a:t>
            </a:r>
            <a:endParaRPr lang="en-IE" sz="1400" b="1" i="0" u="none" strike="noStrike" kern="1200" cap="none" spc="0" baseline="0">
              <a:solidFill>
                <a:srgbClr val="000000"/>
              </a:solidFill>
              <a:uFillTx/>
              <a:latin typeface="Poppins "/>
              <a:ea typeface="Times New Roman" pitchFamily="18"/>
            </a:endParaRPr>
          </a:p>
          <a:p>
            <a:pPr marL="0" marR="0" lvl="0" indent="0" algn="l" defTabSz="914400" rtl="0" fontAlgn="auto" hangingPunct="1">
              <a:lnSpc>
                <a:spcPct val="103000"/>
              </a:lnSpc>
              <a:spcBef>
                <a:spcPts val="0"/>
              </a:spcBef>
              <a:spcAft>
                <a:spcPts val="800"/>
              </a:spcAft>
              <a:buNone/>
              <a:tabLst/>
              <a:defRPr sz="1800" b="0" i="0" u="none" strike="noStrike" kern="0" cap="none" spc="0" baseline="0">
                <a:solidFill>
                  <a:srgbClr val="000000"/>
                </a:solidFill>
                <a:uFillTx/>
              </a:defRPr>
            </a:pPr>
            <a:r>
              <a:rPr lang="en-IE" sz="1400" b="0" i="0" u="none" strike="noStrike" kern="0" cap="none" spc="0" baseline="0">
                <a:solidFill>
                  <a:srgbClr val="3C4245"/>
                </a:solidFill>
                <a:uFillTx/>
                <a:latin typeface="Poppins "/>
                <a:ea typeface="Times New Roman" pitchFamily="18"/>
                <a:cs typeface="Times New Roman" pitchFamily="18"/>
              </a:rPr>
              <a:t>Alcohol taxation and pricing policies are among the most effective and cost-effective alcohol control measures. An increase in excise taxes on alcoholic beverages is a proven measure to reduce harmful use of alcohol and it provides governments revenue to offset the economic costs of harmful use of alcohol.</a:t>
            </a:r>
            <a:endParaRPr lang="en-IE" sz="1400" b="0" i="0" u="none" strike="noStrike" kern="1200" cap="none" spc="0" baseline="0">
              <a:solidFill>
                <a:srgbClr val="000000"/>
              </a:solidFill>
              <a:uFillTx/>
              <a:latin typeface="Poppins "/>
              <a:ea typeface="Calibri" pitchFamily="34"/>
              <a:cs typeface="Times New Roman" pitchFamily="1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221C0A-3A13-AAB3-02D2-6997CA635307}"/>
              </a:ext>
            </a:extLst>
          </p:cNvPr>
          <p:cNvSpPr>
            <a:spLocks noGrp="1"/>
          </p:cNvSpPr>
          <p:nvPr>
            <p:ph idx="1"/>
          </p:nvPr>
        </p:nvSpPr>
        <p:spPr/>
        <p:txBody>
          <a:bodyPr/>
          <a:lstStyle/>
          <a:p>
            <a:pPr marL="0" indent="0" algn="ctr">
              <a:buNone/>
            </a:pPr>
            <a:r>
              <a:rPr lang="en-IE" dirty="0"/>
              <a:t>Join the movement for change.   Be the movement </a:t>
            </a:r>
            <a:r>
              <a:rPr lang="en-IE"/>
              <a:t>for change.    </a:t>
            </a:r>
            <a:endParaRPr lang="en-IE" dirty="0"/>
          </a:p>
          <a:p>
            <a:pPr marL="0" indent="0" algn="ctr">
              <a:buNone/>
            </a:pPr>
            <a:r>
              <a:rPr lang="en-IE" dirty="0">
                <a:hlinkClick r:id="rId2"/>
              </a:rPr>
              <a:t>paula@alcoholforum.org</a:t>
            </a:r>
            <a:r>
              <a:rPr lang="en-IE" dirty="0"/>
              <a:t> </a:t>
            </a:r>
          </a:p>
          <a:p>
            <a:pPr marL="0" indent="0" algn="ctr">
              <a:buNone/>
            </a:pPr>
            <a:endParaRPr lang="en-IE" dirty="0"/>
          </a:p>
          <a:p>
            <a:pPr marL="0" indent="0" algn="ctr">
              <a:buNone/>
            </a:pPr>
            <a:r>
              <a:rPr lang="en-IE" dirty="0"/>
              <a:t>Thank you! </a:t>
            </a:r>
          </a:p>
        </p:txBody>
      </p:sp>
    </p:spTree>
    <p:extLst>
      <p:ext uri="{BB962C8B-B14F-4D97-AF65-F5344CB8AC3E}">
        <p14:creationId xmlns:p14="http://schemas.microsoft.com/office/powerpoint/2010/main" val="277672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1DC08-46E3-2DE0-2CA8-FEF4B70EB5B4}"/>
              </a:ext>
            </a:extLst>
          </p:cNvPr>
          <p:cNvSpPr>
            <a:spLocks noGrp="1"/>
          </p:cNvSpPr>
          <p:nvPr>
            <p:ph type="title"/>
          </p:nvPr>
        </p:nvSpPr>
        <p:spPr>
          <a:xfrm>
            <a:off x="586478" y="1683756"/>
            <a:ext cx="3115265" cy="2396359"/>
          </a:xfrm>
        </p:spPr>
        <p:txBody>
          <a:bodyPr anchor="b">
            <a:normAutofit/>
          </a:bodyPr>
          <a:lstStyle/>
          <a:p>
            <a:pPr algn="r"/>
            <a:r>
              <a:rPr lang="en-IE" sz="3600" b="1" dirty="0">
                <a:solidFill>
                  <a:schemeClr val="accent1">
                    <a:lumMod val="75000"/>
                  </a:schemeClr>
                </a:solidFill>
                <a:latin typeface="Poppins" panose="00000500000000000000" pitchFamily="2" charset="0"/>
                <a:cs typeface="Poppins" panose="00000500000000000000" pitchFamily="2" charset="0"/>
              </a:rPr>
              <a:t>Alcohol in Ireland – A cause for concern?  </a:t>
            </a:r>
          </a:p>
        </p:txBody>
      </p:sp>
      <p:graphicFrame>
        <p:nvGraphicFramePr>
          <p:cNvPr id="5" name="Content Placeholder 2">
            <a:extLst>
              <a:ext uri="{FF2B5EF4-FFF2-40B4-BE49-F238E27FC236}">
                <a16:creationId xmlns:a16="http://schemas.microsoft.com/office/drawing/2014/main" id="{1E911139-9550-7967-9BAE-35C2743AD754}"/>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3285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6">
            <a:extLst>
              <a:ext uri="{FF2B5EF4-FFF2-40B4-BE49-F238E27FC236}">
                <a16:creationId xmlns:a16="http://schemas.microsoft.com/office/drawing/2014/main" id="{1CDA1334-A5E2-AA0C-8AF9-1C8C82050D40}"/>
              </a:ext>
            </a:extLst>
          </p:cNvPr>
          <p:cNvGraphicFramePr>
            <a:graphicFrameLocks noGrp="1"/>
          </p:cNvGraphicFramePr>
          <p:nvPr>
            <p:ph idx="1"/>
          </p:nvPr>
        </p:nvGraphicFramePr>
        <p:xfrm>
          <a:off x="392256" y="954087"/>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4213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F387F-AD00-94E2-C455-1A47816D1B69}"/>
              </a:ext>
            </a:extLst>
          </p:cNvPr>
          <p:cNvSpPr>
            <a:spLocks noGrp="1"/>
          </p:cNvSpPr>
          <p:nvPr>
            <p:ph type="title"/>
          </p:nvPr>
        </p:nvSpPr>
        <p:spPr>
          <a:xfrm>
            <a:off x="436984" y="2968367"/>
            <a:ext cx="5329335" cy="1325563"/>
          </a:xfrm>
        </p:spPr>
        <p:txBody>
          <a:bodyPr>
            <a:noAutofit/>
          </a:bodyPr>
          <a:lstStyle/>
          <a:p>
            <a:r>
              <a:rPr lang="en-IE" sz="2800" b="1" dirty="0">
                <a:solidFill>
                  <a:schemeClr val="accent1"/>
                </a:solidFill>
                <a:latin typeface="Poppins "/>
              </a:rPr>
              <a:t>Rise in demand for treatment? </a:t>
            </a:r>
            <a:br>
              <a:rPr lang="en-IE" sz="2800" dirty="0">
                <a:latin typeface="Poppins "/>
              </a:rPr>
            </a:br>
            <a:br>
              <a:rPr lang="en-IE" sz="2800" dirty="0">
                <a:latin typeface="Poppins "/>
              </a:rPr>
            </a:br>
            <a:r>
              <a:rPr lang="en-IE" sz="2800" dirty="0">
                <a:latin typeface="Poppins "/>
              </a:rPr>
              <a:t>How did we get here?</a:t>
            </a:r>
            <a:br>
              <a:rPr lang="en-IE" sz="2800" dirty="0">
                <a:latin typeface="Poppins "/>
              </a:rPr>
            </a:br>
            <a:br>
              <a:rPr lang="en-IE" sz="2800" dirty="0">
                <a:latin typeface="Poppins "/>
              </a:rPr>
            </a:br>
            <a:r>
              <a:rPr lang="en-IE" sz="2800" dirty="0">
                <a:latin typeface="Poppins "/>
              </a:rPr>
              <a:t>Bad or poor choices of individuals?</a:t>
            </a:r>
            <a:br>
              <a:rPr lang="en-IE" sz="2800" dirty="0">
                <a:latin typeface="Poppins "/>
              </a:rPr>
            </a:br>
            <a:r>
              <a:rPr lang="en-IE" sz="2800" dirty="0">
                <a:latin typeface="Poppins "/>
              </a:rPr>
              <a:t>Lack of self-control?</a:t>
            </a:r>
            <a:br>
              <a:rPr lang="en-IE" sz="2800" dirty="0">
                <a:latin typeface="Poppins "/>
              </a:rPr>
            </a:br>
            <a:br>
              <a:rPr lang="en-IE" sz="2800" dirty="0">
                <a:latin typeface="Poppins "/>
              </a:rPr>
            </a:br>
            <a:r>
              <a:rPr lang="en-IE" sz="2800" dirty="0">
                <a:latin typeface="Poppins "/>
              </a:rPr>
              <a:t>Individual behaviour or changes in the environment?  </a:t>
            </a:r>
          </a:p>
        </p:txBody>
      </p:sp>
      <p:pic>
        <p:nvPicPr>
          <p:cNvPr id="4" name="Picture 2">
            <a:extLst>
              <a:ext uri="{FF2B5EF4-FFF2-40B4-BE49-F238E27FC236}">
                <a16:creationId xmlns:a16="http://schemas.microsoft.com/office/drawing/2014/main" id="{FC44CCC9-7EF4-6EB6-9635-73B39496104C}"/>
              </a:ext>
            </a:extLst>
          </p:cNvPr>
          <p:cNvPicPr>
            <a:picLocks noGrp="1" noChangeAspect="1"/>
          </p:cNvPicPr>
          <p:nvPr>
            <p:ph idx="1"/>
          </p:nvPr>
        </p:nvPicPr>
        <p:blipFill>
          <a:blip r:embed="rId2"/>
          <a:srcRect/>
          <a:stretch>
            <a:fillRect/>
          </a:stretch>
        </p:blipFill>
        <p:spPr>
          <a:xfrm>
            <a:off x="5393094" y="209705"/>
            <a:ext cx="5896946" cy="6438589"/>
          </a:xfrm>
          <a:prstGeom prst="rect">
            <a:avLst/>
          </a:prstGeom>
          <a:noFill/>
          <a:ln cap="flat">
            <a:noFill/>
          </a:ln>
        </p:spPr>
      </p:pic>
    </p:spTree>
    <p:extLst>
      <p:ext uri="{BB962C8B-B14F-4D97-AF65-F5344CB8AC3E}">
        <p14:creationId xmlns:p14="http://schemas.microsoft.com/office/powerpoint/2010/main" val="1590395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34" name="Rectangle 103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31" name="Rectangle 1030">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135837" y="975124"/>
            <a:ext cx="6251110" cy="3566160"/>
          </a:xfrm>
        </p:spPr>
        <p:txBody>
          <a:bodyPr anchor="b">
            <a:normAutofit fontScale="90000"/>
          </a:bodyPr>
          <a:lstStyle/>
          <a:p>
            <a:pPr algn="l"/>
            <a:br>
              <a:rPr lang="en-IE" sz="1800" dirty="0"/>
            </a:br>
            <a:r>
              <a:rPr lang="en-IE" sz="2800" b="1" dirty="0"/>
              <a:t>The Irish Pub</a:t>
            </a:r>
            <a:br>
              <a:rPr lang="en-IE" sz="1800" dirty="0"/>
            </a:br>
            <a:br>
              <a:rPr lang="en-IE" sz="1800" dirty="0"/>
            </a:br>
            <a:r>
              <a:rPr lang="en-IE" sz="1800" dirty="0">
                <a:latin typeface="Poppins "/>
              </a:rPr>
              <a:t>Archaeological evidence - dates production of beer and wine to Mesopotamia circa 6,000 BC.    </a:t>
            </a:r>
            <a:br>
              <a:rPr lang="en-IE" sz="1800" dirty="0">
                <a:latin typeface="Poppins "/>
              </a:rPr>
            </a:br>
            <a:br>
              <a:rPr lang="en-IE" sz="1800" dirty="0">
                <a:latin typeface="Poppins "/>
              </a:rPr>
            </a:br>
            <a:r>
              <a:rPr lang="en-IE" sz="1800" dirty="0">
                <a:latin typeface="Poppins "/>
              </a:rPr>
              <a:t>But, concentrations of ethanol above 5% is very recent.    </a:t>
            </a:r>
            <a:br>
              <a:rPr lang="en-IE" sz="1800" dirty="0">
                <a:latin typeface="Poppins "/>
              </a:rPr>
            </a:br>
            <a:br>
              <a:rPr lang="en-IE" sz="1800" dirty="0">
                <a:latin typeface="Poppins "/>
              </a:rPr>
            </a:br>
            <a:r>
              <a:rPr lang="en-IE" sz="1800" dirty="0">
                <a:latin typeface="Poppins "/>
              </a:rPr>
              <a:t>Universally drinking does not happen ‘just anywhere’, usually in designated communal areas or ‘drinking places’ </a:t>
            </a:r>
            <a:br>
              <a:rPr lang="en-IE" sz="1800" dirty="0">
                <a:latin typeface="Poppins "/>
              </a:rPr>
            </a:br>
            <a:br>
              <a:rPr lang="en-IE" sz="1800" dirty="0">
                <a:latin typeface="Poppins "/>
              </a:rPr>
            </a:br>
            <a:r>
              <a:rPr lang="en-IE" sz="1800" dirty="0">
                <a:latin typeface="Poppins" panose="00000500000000000000" pitchFamily="2" charset="0"/>
                <a:cs typeface="Poppins" panose="00000500000000000000" pitchFamily="2" charset="0"/>
              </a:rPr>
              <a:t>Sociological approaches to alcohol have developed a concept of the pub as a ‘third place’ characterised by conversation, localness, a social leveller, neutral (Oldenburg, 1999) </a:t>
            </a:r>
            <a:br>
              <a:rPr lang="en-IE" sz="1800" dirty="0">
                <a:latin typeface="Poppins" panose="00000500000000000000" pitchFamily="2" charset="0"/>
                <a:cs typeface="Poppins" panose="00000500000000000000" pitchFamily="2" charset="0"/>
              </a:rPr>
            </a:br>
            <a:br>
              <a:rPr lang="en-IE" sz="1800" dirty="0"/>
            </a:br>
            <a:br>
              <a:rPr lang="en-IE" sz="1800" dirty="0"/>
            </a:br>
            <a:endParaRPr lang="en-IE" sz="1800" b="1" dirty="0">
              <a:latin typeface="Arial Black" panose="020B0A04020102020204" pitchFamily="34" charset="0"/>
            </a:endParaRPr>
          </a:p>
        </p:txBody>
      </p:sp>
      <p:sp>
        <p:nvSpPr>
          <p:cNvPr id="3" name="Subtitle 2"/>
          <p:cNvSpPr>
            <a:spLocks noGrp="1"/>
          </p:cNvSpPr>
          <p:nvPr>
            <p:ph type="subTitle" idx="1"/>
          </p:nvPr>
        </p:nvSpPr>
        <p:spPr>
          <a:xfrm>
            <a:off x="5061191" y="4835273"/>
            <a:ext cx="6760695" cy="1572768"/>
          </a:xfrm>
        </p:spPr>
        <p:txBody>
          <a:bodyPr>
            <a:normAutofit/>
          </a:bodyPr>
          <a:lstStyle/>
          <a:p>
            <a:pPr marL="342900" indent="-342900" algn="l">
              <a:buFont typeface="Arial" panose="020B0604020202020204" pitchFamily="34" charset="0"/>
              <a:buChar char="•"/>
            </a:pPr>
            <a:r>
              <a:rPr lang="en-IE" sz="1400" dirty="0">
                <a:latin typeface="Poppins" panose="00000500000000000000" pitchFamily="2" charset="0"/>
                <a:cs typeface="Poppins" panose="00000500000000000000" pitchFamily="2" charset="0"/>
              </a:rPr>
              <a:t>Watson (2002) : Public houses of one kind or another have been important sites of social, political and economic exchange in almost every type of society. </a:t>
            </a:r>
          </a:p>
          <a:p>
            <a:pPr marL="342900" indent="-342900" algn="l">
              <a:buFont typeface="Arial" panose="020B0604020202020204" pitchFamily="34" charset="0"/>
              <a:buChar char="•"/>
            </a:pPr>
            <a:endParaRPr lang="en-IE" sz="1400" dirty="0">
              <a:latin typeface="Poppins" panose="00000500000000000000" pitchFamily="2" charset="0"/>
              <a:cs typeface="Poppins" panose="00000500000000000000" pitchFamily="2" charset="0"/>
            </a:endParaRPr>
          </a:p>
          <a:p>
            <a:pPr marL="342900" indent="-342900" algn="l">
              <a:buFont typeface="Arial" panose="020B0604020202020204" pitchFamily="34" charset="0"/>
              <a:buChar char="•"/>
            </a:pPr>
            <a:r>
              <a:rPr lang="en-IE" sz="1400" dirty="0">
                <a:latin typeface="Poppins" panose="00000500000000000000" pitchFamily="2" charset="0"/>
                <a:cs typeface="Poppins" panose="00000500000000000000" pitchFamily="2" charset="0"/>
              </a:rPr>
              <a:t>Ireland has experienced a rapid and significant shift in its ‘drinking places’ and patterns over the past two decades </a:t>
            </a:r>
          </a:p>
          <a:p>
            <a:pPr marL="342900" indent="-342900" algn="l">
              <a:buFont typeface="Arial" panose="020B0604020202020204" pitchFamily="34" charset="0"/>
              <a:buChar char="•"/>
            </a:pPr>
            <a:endParaRPr lang="en-IE" sz="1100" dirty="0">
              <a:latin typeface="Poppins" panose="00000500000000000000" pitchFamily="2" charset="0"/>
              <a:cs typeface="Poppins" panose="00000500000000000000" pitchFamily="2" charset="0"/>
            </a:endParaRPr>
          </a:p>
          <a:p>
            <a:pPr algn="l"/>
            <a:endParaRPr lang="en-IE" sz="1100" dirty="0"/>
          </a:p>
          <a:p>
            <a:pPr algn="l"/>
            <a:endParaRPr lang="en-IE" sz="1100" dirty="0"/>
          </a:p>
        </p:txBody>
      </p:sp>
      <p:sp>
        <p:nvSpPr>
          <p:cNvPr id="103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 Irish Pub (2013) - IMDb">
            <a:extLst>
              <a:ext uri="{FF2B5EF4-FFF2-40B4-BE49-F238E27FC236}">
                <a16:creationId xmlns:a16="http://schemas.microsoft.com/office/drawing/2014/main" id="{26AF3D6A-02F5-1426-1685-0EBEBC223E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93" r="8059"/>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037"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834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771" y="2390726"/>
            <a:ext cx="7719347" cy="2743208"/>
          </a:xfrm>
        </p:spPr>
        <p:txBody>
          <a:bodyPr>
            <a:normAutofit fontScale="90000"/>
          </a:bodyPr>
          <a:lstStyle/>
          <a:p>
            <a:r>
              <a:rPr lang="en-IE" dirty="0">
                <a:solidFill>
                  <a:srgbClr val="002060"/>
                </a:solidFill>
                <a:latin typeface="Arial Black" panose="020B0A04020102020204" pitchFamily="34" charset="0"/>
              </a:rPr>
              <a:t>‘</a:t>
            </a:r>
            <a:r>
              <a:rPr lang="en-IE" dirty="0">
                <a:solidFill>
                  <a:srgbClr val="002060"/>
                </a:solidFill>
                <a:latin typeface="Poppins" panose="00000500000000000000" pitchFamily="2" charset="0"/>
                <a:cs typeface="Poppins" panose="00000500000000000000" pitchFamily="2" charset="0"/>
              </a:rPr>
              <a:t>Drinking places’</a:t>
            </a:r>
            <a:br>
              <a:rPr lang="en-IE" sz="2700" dirty="0">
                <a:solidFill>
                  <a:srgbClr val="002060"/>
                </a:solidFill>
                <a:latin typeface="Poppins" panose="00000500000000000000" pitchFamily="2" charset="0"/>
                <a:cs typeface="Poppins" panose="00000500000000000000" pitchFamily="2" charset="0"/>
              </a:rPr>
            </a:br>
            <a:r>
              <a:rPr lang="en-IE" sz="2700" b="1" dirty="0">
                <a:solidFill>
                  <a:srgbClr val="002060"/>
                </a:solidFill>
                <a:latin typeface="Poppins" panose="00000500000000000000" pitchFamily="2" charset="0"/>
                <a:cs typeface="Poppins" panose="00000500000000000000" pitchFamily="2" charset="0"/>
              </a:rPr>
              <a:t>1998 – 2013 : </a:t>
            </a:r>
            <a:r>
              <a:rPr lang="en-IE" sz="2700" dirty="0">
                <a:solidFill>
                  <a:srgbClr val="002060"/>
                </a:solidFill>
                <a:latin typeface="Poppins" panose="00000500000000000000" pitchFamily="2" charset="0"/>
                <a:cs typeface="Poppins" panose="00000500000000000000" pitchFamily="2" charset="0"/>
              </a:rPr>
              <a:t>Pub licenses decreased by 19.1% </a:t>
            </a:r>
            <a:br>
              <a:rPr lang="en-IE" sz="2700" dirty="0">
                <a:solidFill>
                  <a:srgbClr val="002060"/>
                </a:solidFill>
                <a:latin typeface="Poppins" panose="00000500000000000000" pitchFamily="2" charset="0"/>
                <a:cs typeface="Poppins" panose="00000500000000000000" pitchFamily="2" charset="0"/>
              </a:rPr>
            </a:br>
            <a:r>
              <a:rPr lang="en-IE" sz="2700" dirty="0">
                <a:solidFill>
                  <a:srgbClr val="002060"/>
                </a:solidFill>
                <a:latin typeface="Poppins" panose="00000500000000000000" pitchFamily="2" charset="0"/>
                <a:cs typeface="Poppins" panose="00000500000000000000" pitchFamily="2" charset="0"/>
              </a:rPr>
              <a:t>(10,395 – 8,402) </a:t>
            </a:r>
            <a:br>
              <a:rPr lang="en-IE" sz="2700" dirty="0">
                <a:solidFill>
                  <a:srgbClr val="002060"/>
                </a:solidFill>
                <a:latin typeface="Poppins" panose="00000500000000000000" pitchFamily="2" charset="0"/>
                <a:cs typeface="Poppins" panose="00000500000000000000" pitchFamily="2" charset="0"/>
              </a:rPr>
            </a:br>
            <a:br>
              <a:rPr lang="en-IE" sz="2700" dirty="0">
                <a:solidFill>
                  <a:srgbClr val="002060"/>
                </a:solidFill>
                <a:latin typeface="Poppins" panose="00000500000000000000" pitchFamily="2" charset="0"/>
                <a:cs typeface="Poppins" panose="00000500000000000000" pitchFamily="2" charset="0"/>
              </a:rPr>
            </a:br>
            <a:r>
              <a:rPr lang="en-IE" sz="2700" b="1" dirty="0">
                <a:solidFill>
                  <a:srgbClr val="002060"/>
                </a:solidFill>
                <a:latin typeface="Poppins" panose="00000500000000000000" pitchFamily="2" charset="0"/>
                <a:cs typeface="Poppins" panose="00000500000000000000" pitchFamily="2" charset="0"/>
              </a:rPr>
              <a:t>1998 – 2013 : </a:t>
            </a:r>
            <a:r>
              <a:rPr lang="en-IE" sz="2700" dirty="0">
                <a:solidFill>
                  <a:srgbClr val="002060"/>
                </a:solidFill>
                <a:latin typeface="Poppins" panose="00000500000000000000" pitchFamily="2" charset="0"/>
                <a:cs typeface="Poppins" panose="00000500000000000000" pitchFamily="2" charset="0"/>
              </a:rPr>
              <a:t>Wine and spirit off licenses : increased by 377% (1,072 – 5,116) </a:t>
            </a:r>
            <a:br>
              <a:rPr lang="en-IE" sz="2700" dirty="0">
                <a:solidFill>
                  <a:srgbClr val="002060"/>
                </a:solidFill>
                <a:latin typeface="Poppins" panose="00000500000000000000" pitchFamily="2" charset="0"/>
                <a:cs typeface="Poppins" panose="00000500000000000000" pitchFamily="2" charset="0"/>
              </a:rPr>
            </a:br>
            <a:br>
              <a:rPr lang="en-IE" sz="2700" dirty="0">
                <a:solidFill>
                  <a:srgbClr val="002060"/>
                </a:solidFill>
                <a:latin typeface="Poppins" panose="00000500000000000000" pitchFamily="2" charset="0"/>
                <a:cs typeface="Poppins" panose="00000500000000000000" pitchFamily="2" charset="0"/>
              </a:rPr>
            </a:br>
            <a:r>
              <a:rPr lang="en-IE" sz="2700" b="1" dirty="0">
                <a:solidFill>
                  <a:srgbClr val="002060"/>
                </a:solidFill>
                <a:latin typeface="Poppins" panose="00000500000000000000" pitchFamily="2" charset="0"/>
                <a:cs typeface="Poppins" panose="00000500000000000000" pitchFamily="2" charset="0"/>
              </a:rPr>
              <a:t>2015 : </a:t>
            </a:r>
            <a:r>
              <a:rPr lang="en-IE" sz="2700" dirty="0">
                <a:solidFill>
                  <a:srgbClr val="002060"/>
                </a:solidFill>
                <a:latin typeface="Poppins" panose="00000500000000000000" pitchFamily="2" charset="0"/>
                <a:cs typeface="Poppins" panose="00000500000000000000" pitchFamily="2" charset="0"/>
              </a:rPr>
              <a:t>Off-licences account for a 62% share of alcohol consumption (increased from 58% in 2013)</a:t>
            </a:r>
            <a:br>
              <a:rPr lang="en-IE" sz="2700" dirty="0">
                <a:solidFill>
                  <a:srgbClr val="002060"/>
                </a:solidFill>
                <a:latin typeface="Poppins" panose="00000500000000000000" pitchFamily="2" charset="0"/>
                <a:cs typeface="Poppins" panose="00000500000000000000" pitchFamily="2" charset="0"/>
              </a:rPr>
            </a:br>
            <a:br>
              <a:rPr lang="en-IE" sz="2700" dirty="0">
                <a:solidFill>
                  <a:srgbClr val="002060"/>
                </a:solidFill>
                <a:latin typeface="Poppins" panose="00000500000000000000" pitchFamily="2" charset="0"/>
                <a:cs typeface="Poppins" panose="00000500000000000000" pitchFamily="2" charset="0"/>
              </a:rPr>
            </a:br>
            <a:r>
              <a:rPr lang="en-IE" sz="2700" b="1" dirty="0">
                <a:solidFill>
                  <a:srgbClr val="002060"/>
                </a:solidFill>
                <a:latin typeface="Poppins" panose="00000500000000000000" pitchFamily="2" charset="0"/>
                <a:cs typeface="Poppins" panose="00000500000000000000" pitchFamily="2" charset="0"/>
              </a:rPr>
              <a:t>2023 report (Uni of Sheffield) </a:t>
            </a:r>
            <a:r>
              <a:rPr lang="en-GB" sz="2700" b="0" i="0" dirty="0">
                <a:solidFill>
                  <a:srgbClr val="002060"/>
                </a:solidFill>
                <a:effectLst/>
                <a:latin typeface="Poppins" panose="00000500000000000000" pitchFamily="2" charset="0"/>
                <a:cs typeface="Poppins" panose="00000500000000000000" pitchFamily="2" charset="0"/>
              </a:rPr>
              <a:t>alcohol is now almost 70pc more affordable in Irish shops and off-licences than it was 20 years ago (despite introduction of MUP, ROI) </a:t>
            </a:r>
            <a:br>
              <a:rPr lang="en-GB" sz="2700" b="0" i="0" dirty="0">
                <a:solidFill>
                  <a:srgbClr val="002060"/>
                </a:solidFill>
                <a:effectLst/>
                <a:latin typeface="Poppins" panose="00000500000000000000" pitchFamily="2" charset="0"/>
                <a:cs typeface="Poppins" panose="00000500000000000000" pitchFamily="2" charset="0"/>
              </a:rPr>
            </a:br>
            <a:br>
              <a:rPr lang="en-GB" sz="2700" b="0" i="0" dirty="0">
                <a:solidFill>
                  <a:srgbClr val="002060"/>
                </a:solidFill>
                <a:effectLst/>
                <a:latin typeface="Poppins" panose="00000500000000000000" pitchFamily="2" charset="0"/>
                <a:cs typeface="Poppins" panose="00000500000000000000" pitchFamily="2" charset="0"/>
              </a:rPr>
            </a:br>
            <a:r>
              <a:rPr lang="en-GB" sz="2700" b="1" i="0" dirty="0">
                <a:solidFill>
                  <a:srgbClr val="002060"/>
                </a:solidFill>
                <a:effectLst/>
                <a:latin typeface="Poppins" panose="00000500000000000000" pitchFamily="2" charset="0"/>
                <a:cs typeface="Poppins" panose="00000500000000000000" pitchFamily="2" charset="0"/>
              </a:rPr>
              <a:t>Alcohol industry fast moving </a:t>
            </a:r>
            <a:r>
              <a:rPr lang="en-GB" sz="2700" b="0" i="0" dirty="0">
                <a:solidFill>
                  <a:srgbClr val="002060"/>
                </a:solidFill>
                <a:effectLst/>
                <a:latin typeface="Poppins" panose="00000500000000000000" pitchFamily="2" charset="0"/>
                <a:cs typeface="Poppins" panose="00000500000000000000" pitchFamily="2" charset="0"/>
              </a:rPr>
              <a:t>– emergence of new methods of sale, including drink delivery services </a:t>
            </a:r>
            <a:br>
              <a:rPr lang="en-IE" dirty="0"/>
            </a:br>
            <a:endParaRPr lang="en-IE"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8464783" y="-83937"/>
            <a:ext cx="3727218" cy="26353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4782" y="2444659"/>
            <a:ext cx="3727218" cy="263534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7550" y="5080001"/>
            <a:ext cx="3794449" cy="2635342"/>
          </a:xfrm>
          <a:prstGeom prst="rect">
            <a:avLst/>
          </a:prstGeom>
        </p:spPr>
      </p:pic>
    </p:spTree>
    <p:extLst>
      <p:ext uri="{BB962C8B-B14F-4D97-AF65-F5344CB8AC3E}">
        <p14:creationId xmlns:p14="http://schemas.microsoft.com/office/powerpoint/2010/main" val="1200500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580D20-3EE2-5551-5EAD-251453D01AA1}"/>
              </a:ext>
            </a:extLst>
          </p:cNvPr>
          <p:cNvSpPr txBox="1"/>
          <p:nvPr/>
        </p:nvSpPr>
        <p:spPr>
          <a:xfrm>
            <a:off x="1017037" y="1026367"/>
            <a:ext cx="10412963" cy="7048083"/>
          </a:xfrm>
          <a:prstGeom prst="rect">
            <a:avLst/>
          </a:prstGeom>
          <a:noFill/>
        </p:spPr>
        <p:txBody>
          <a:bodyPr wrap="square" rtlCol="0">
            <a:spAutoFit/>
          </a:bodyPr>
          <a:lstStyle/>
          <a:p>
            <a:pPr algn="ctr"/>
            <a:r>
              <a:rPr lang="en-GB" sz="4400" b="0" i="1" dirty="0">
                <a:solidFill>
                  <a:srgbClr val="181818"/>
                </a:solidFill>
                <a:effectLst/>
                <a:latin typeface="Maiandra GD" panose="020E0502030308020204" pitchFamily="34" charset="0"/>
              </a:rPr>
              <a:t>“There comes a point where we need to stop just pulling people out of the river.</a:t>
            </a:r>
            <a:br>
              <a:rPr lang="en-GB" sz="4400" b="0" i="1" dirty="0">
                <a:solidFill>
                  <a:srgbClr val="181818"/>
                </a:solidFill>
                <a:effectLst/>
                <a:latin typeface="Maiandra GD" panose="020E0502030308020204" pitchFamily="34" charset="0"/>
              </a:rPr>
            </a:br>
            <a:br>
              <a:rPr lang="en-GB" sz="4400" b="0" i="1" dirty="0">
                <a:solidFill>
                  <a:srgbClr val="181818"/>
                </a:solidFill>
                <a:effectLst/>
                <a:latin typeface="Maiandra GD" panose="020E0502030308020204" pitchFamily="34" charset="0"/>
              </a:rPr>
            </a:br>
            <a:r>
              <a:rPr lang="en-GB" sz="4400" b="0" i="1" dirty="0">
                <a:solidFill>
                  <a:srgbClr val="181818"/>
                </a:solidFill>
                <a:effectLst/>
                <a:latin typeface="Maiandra GD" panose="020E0502030308020204" pitchFamily="34" charset="0"/>
              </a:rPr>
              <a:t>We need to go upstream and find out why they’re falling in.”</a:t>
            </a:r>
            <a:br>
              <a:rPr lang="en-GB" sz="4400" b="0" i="1" dirty="0">
                <a:solidFill>
                  <a:srgbClr val="181818"/>
                </a:solidFill>
                <a:effectLst/>
                <a:latin typeface="Maiandra GD" panose="020E0502030308020204" pitchFamily="34" charset="0"/>
              </a:rPr>
            </a:br>
            <a:endParaRPr lang="en-GB" sz="4400" b="0" i="1" dirty="0">
              <a:solidFill>
                <a:srgbClr val="181818"/>
              </a:solidFill>
              <a:effectLst/>
              <a:latin typeface="Maiandra GD" panose="020E0502030308020204" pitchFamily="34" charset="0"/>
            </a:endParaRPr>
          </a:p>
          <a:p>
            <a:pPr algn="ctr"/>
            <a:r>
              <a:rPr lang="en-GB" sz="4400" b="0" i="1" dirty="0">
                <a:solidFill>
                  <a:srgbClr val="181818"/>
                </a:solidFill>
                <a:effectLst/>
                <a:latin typeface="Maiandra GD" panose="020E0502030308020204" pitchFamily="34" charset="0"/>
              </a:rPr>
              <a:t>― </a:t>
            </a:r>
            <a:r>
              <a:rPr lang="en-GB" sz="4400" b="1" i="1" dirty="0">
                <a:solidFill>
                  <a:srgbClr val="333333"/>
                </a:solidFill>
                <a:effectLst/>
                <a:latin typeface="Maiandra GD" panose="020E0502030308020204" pitchFamily="34" charset="0"/>
              </a:rPr>
              <a:t>Desmond Tutu</a:t>
            </a:r>
          </a:p>
          <a:p>
            <a:endParaRPr lang="en-GB" b="1" dirty="0">
              <a:solidFill>
                <a:srgbClr val="333333"/>
              </a:solidFill>
              <a:latin typeface="Lato" panose="020F0502020204030203" pitchFamily="34" charset="0"/>
            </a:endParaRPr>
          </a:p>
          <a:p>
            <a:endParaRPr lang="en-GB" b="1" dirty="0">
              <a:solidFill>
                <a:srgbClr val="333333"/>
              </a:solidFill>
              <a:latin typeface="Lato" panose="020F0502020204030203" pitchFamily="34" charset="0"/>
            </a:endParaRPr>
          </a:p>
          <a:p>
            <a:endParaRPr lang="en-GB" b="1" dirty="0">
              <a:solidFill>
                <a:srgbClr val="333333"/>
              </a:solidFill>
              <a:latin typeface="Lato" panose="020F0502020204030203" pitchFamily="34" charset="0"/>
            </a:endParaRPr>
          </a:p>
          <a:p>
            <a:endParaRPr lang="en-GB" b="1" dirty="0">
              <a:solidFill>
                <a:srgbClr val="333333"/>
              </a:solidFill>
              <a:latin typeface="Lato" panose="020F0502020204030203" pitchFamily="34" charset="0"/>
            </a:endParaRPr>
          </a:p>
          <a:p>
            <a:endParaRPr lang="en-GB" b="1" dirty="0">
              <a:solidFill>
                <a:srgbClr val="333333"/>
              </a:solidFill>
              <a:latin typeface="Lato" panose="020F0502020204030203" pitchFamily="34" charset="0"/>
            </a:endParaRPr>
          </a:p>
          <a:p>
            <a:endParaRPr lang="en-GB" b="1" dirty="0">
              <a:solidFill>
                <a:srgbClr val="333333"/>
              </a:solidFill>
              <a:latin typeface="Lato" panose="020F0502020204030203" pitchFamily="34" charset="0"/>
            </a:endParaRPr>
          </a:p>
          <a:p>
            <a:endParaRPr lang="en-GB" b="1" dirty="0">
              <a:solidFill>
                <a:srgbClr val="333333"/>
              </a:solidFill>
              <a:latin typeface="Lato" panose="020F0502020204030203" pitchFamily="34" charset="0"/>
            </a:endParaRPr>
          </a:p>
          <a:p>
            <a:endParaRPr lang="en-IE" dirty="0"/>
          </a:p>
        </p:txBody>
      </p:sp>
    </p:spTree>
    <p:extLst>
      <p:ext uri="{BB962C8B-B14F-4D97-AF65-F5344CB8AC3E}">
        <p14:creationId xmlns:p14="http://schemas.microsoft.com/office/powerpoint/2010/main" val="587182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FB1EA7-9820-A838-2865-CBF316807EEB}"/>
              </a:ext>
            </a:extLst>
          </p:cNvPr>
          <p:cNvSpPr>
            <a:spLocks noGrp="1"/>
          </p:cNvSpPr>
          <p:nvPr>
            <p:ph idx="1"/>
          </p:nvPr>
        </p:nvSpPr>
        <p:spPr>
          <a:xfrm>
            <a:off x="838200" y="1253331"/>
            <a:ext cx="10515600" cy="4351338"/>
          </a:xfrm>
        </p:spPr>
        <p:txBody>
          <a:bodyPr/>
          <a:lstStyle/>
          <a:p>
            <a:pPr marL="0" indent="0">
              <a:buNone/>
            </a:pPr>
            <a:r>
              <a:rPr lang="en-IE" b="1" dirty="0">
                <a:solidFill>
                  <a:srgbClr val="002060"/>
                </a:solidFill>
              </a:rPr>
              <a:t>Reasons why more people are falling into the river? </a:t>
            </a:r>
          </a:p>
          <a:p>
            <a:pPr marL="0" indent="0">
              <a:buNone/>
            </a:pPr>
            <a:endParaRPr lang="en-IE" dirty="0"/>
          </a:p>
          <a:p>
            <a:r>
              <a:rPr lang="en-IE" dirty="0">
                <a:solidFill>
                  <a:srgbClr val="002060"/>
                </a:solidFill>
              </a:rPr>
              <a:t>Price of alcohol </a:t>
            </a:r>
          </a:p>
          <a:p>
            <a:r>
              <a:rPr lang="en-IE" dirty="0">
                <a:solidFill>
                  <a:srgbClr val="002060"/>
                </a:solidFill>
              </a:rPr>
              <a:t>Availability of alcohol </a:t>
            </a:r>
          </a:p>
          <a:p>
            <a:r>
              <a:rPr lang="en-IE" dirty="0">
                <a:solidFill>
                  <a:srgbClr val="002060"/>
                </a:solidFill>
              </a:rPr>
              <a:t>Marketing of alcohol </a:t>
            </a:r>
          </a:p>
          <a:p>
            <a:endParaRPr lang="en-IE" dirty="0">
              <a:solidFill>
                <a:srgbClr val="002060"/>
              </a:solidFill>
            </a:endParaRPr>
          </a:p>
          <a:p>
            <a:pPr marL="0" indent="0">
              <a:buNone/>
            </a:pPr>
            <a:r>
              <a:rPr lang="en-IE" dirty="0">
                <a:solidFill>
                  <a:srgbClr val="002060"/>
                </a:solidFill>
              </a:rPr>
              <a:t>Alcohol is an addictive substance, sold under license.   Not an ordinary commodity</a:t>
            </a:r>
          </a:p>
        </p:txBody>
      </p:sp>
    </p:spTree>
    <p:extLst>
      <p:ext uri="{BB962C8B-B14F-4D97-AF65-F5344CB8AC3E}">
        <p14:creationId xmlns:p14="http://schemas.microsoft.com/office/powerpoint/2010/main" val="15118540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TotalTime>
  <Words>2575</Words>
  <Application>Microsoft Office PowerPoint</Application>
  <PresentationFormat>Widescreen</PresentationFormat>
  <Paragraphs>224</Paragraphs>
  <Slides>21</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21</vt:i4>
      </vt:variant>
    </vt:vector>
  </HeadingPairs>
  <TitlesOfParts>
    <vt:vector size="35" baseType="lpstr">
      <vt:lpstr>Abadi</vt:lpstr>
      <vt:lpstr>Amasis MT Pro Black</vt:lpstr>
      <vt:lpstr>Arial</vt:lpstr>
      <vt:lpstr>Arial Black</vt:lpstr>
      <vt:lpstr>Calibri</vt:lpstr>
      <vt:lpstr>Calibri Light</vt:lpstr>
      <vt:lpstr>Cambria</vt:lpstr>
      <vt:lpstr>Lato</vt:lpstr>
      <vt:lpstr>Maiandra GD</vt:lpstr>
      <vt:lpstr>Mangal Pro</vt:lpstr>
      <vt:lpstr>Poppins</vt:lpstr>
      <vt:lpstr>Poppins </vt:lpstr>
      <vt:lpstr>Times New Roman</vt:lpstr>
      <vt:lpstr>Office Theme</vt:lpstr>
      <vt:lpstr> From the bottom up – tapping the power &amp; potential of community action  </vt:lpstr>
      <vt:lpstr>PowerPoint Presentation</vt:lpstr>
      <vt:lpstr>Alcohol in Ireland – A cause for concern?  </vt:lpstr>
      <vt:lpstr>PowerPoint Presentation</vt:lpstr>
      <vt:lpstr>Rise in demand for treatment?   How did we get here?  Bad or poor choices of individuals? Lack of self-control?  Individual behaviour or changes in the environment?  </vt:lpstr>
      <vt:lpstr> The Irish Pub  Archaeological evidence - dates production of beer and wine to Mesopotamia circa 6,000 BC.      But, concentrations of ethanol above 5% is very recent.      Universally drinking does not happen ‘just anywhere’, usually in designated communal areas or ‘drinking places’   Sociological approaches to alcohol have developed a concept of the pub as a ‘third place’ characterised by conversation, localness, a social leveller, neutral (Oldenburg, 1999)    </vt:lpstr>
      <vt:lpstr>‘Drinking places’ 1998 – 2013 : Pub licenses decreased by 19.1%  (10,395 – 8,402)   1998 – 2013 : Wine and spirit off licenses : increased by 377% (1,072 – 5,116)   2015 : Off-licences account for a 62% share of alcohol consumption (increased from 58% in 2013)  2023 report (Uni of Sheffield) alcohol is now almost 70pc more affordable in Irish shops and off-licences than it was 20 years ago (despite introduction of MUP, ROI)   Alcohol industry fast moving – emergence of new methods of sale, including drink delivery services  </vt:lpstr>
      <vt:lpstr>PowerPoint Presentation</vt:lpstr>
      <vt:lpstr>PowerPoint Presentation</vt:lpstr>
      <vt:lpstr>Global alcohol producers: Who are they?</vt:lpstr>
      <vt:lpstr>Conflict of interest: the source of alcohol industry revenue </vt:lpstr>
      <vt:lpstr>PowerPoint Presentation</vt:lpstr>
      <vt:lpstr>Reducing consumption poses a risk to business:  The reason the industry tries to get involved</vt:lpstr>
      <vt:lpstr>PowerPoint Presentation</vt:lpstr>
      <vt:lpstr>PowerPoint Presentation</vt:lpstr>
      <vt:lpstr>The i-Mark Frame:  6 key strategies of the alcohol industry</vt:lpstr>
      <vt:lpstr>So what is the i-Mark? </vt:lpstr>
      <vt:lpstr>A considerable reach? </vt:lpstr>
      <vt:lpstr>Doing what works – Building SAFER Communities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the bottom up: community development approaches to challenging the corporate determinants of alcohol harm </dc:title>
  <dc:creator>Paula Leonard</dc:creator>
  <cp:lastModifiedBy>Deborah Jordan</cp:lastModifiedBy>
  <cp:revision>5</cp:revision>
  <dcterms:created xsi:type="dcterms:W3CDTF">2023-04-26T13:33:11Z</dcterms:created>
  <dcterms:modified xsi:type="dcterms:W3CDTF">2023-11-20T09:35:07Z</dcterms:modified>
</cp:coreProperties>
</file>